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40B734-F05B-4EE3-847E-B56EEE341CA5}">
  <a:tblStyle styleId="{8340B734-F05B-4EE3-847E-B56EEE341CA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4315bd4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c4315bd4e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4315bd4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c4315bd4e0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4315bd4e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c4315bd4e0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4315bd4e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c4315bd4e0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4315bd4e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c4315bd4e0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4315bd4e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c4315bd4e0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4315bd4e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c4315bd4e0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4315bd4e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c4315bd4e0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4315bd4e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c4315bd4e0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4315bd4e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c4315bd4e0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4315bd4e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c4315bd4e0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4315bd4e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c4315bd4e0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4315bd4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c4315bd4e0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4315bd4e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c4315bd4e0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4315bd4e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4315bd4e0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4315bd4e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c4315bd4e0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4315bd4e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c4315bd4e0_0_6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4315bd4e0_0_6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c4315bd4e0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https://kubernetes.io/docs/tutorials/kubernetes-basics/cluster-intro/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c4315bd4e0_0_6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4315bd4e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c4315bd4e0_0_6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4315bd4e0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c4315bd4e0_0_6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4315bd4e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c4315bd4e0_0_6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4315bd4e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c4315bd4e0_0_6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4315bd4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c4315bd4e0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4315bd4e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c4315bd4e0_0_6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4315bd4e0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c4315bd4e0_0_6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4315bd4e0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c4315bd4e0_0_6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4315bd4e0_0_6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c4315bd4e0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https://kubernetes.io/docs/concepts/overview/components/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c4315bd4e0_0_6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4315bd4e0_0_6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c4315bd4e0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https://kubernetes.io/docs/concepts/overview/components/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c4315bd4e0_0_6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4315bd4e0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c4315bd4e0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4315bd4e0_0_7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c4315bd4e0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c4315bd4e0_0_7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4315bd4e0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c4315bd4e0_0_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4315bd4e0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c4315bd4e0_0_7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c4315bd4e0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c4315bd4e0_0_7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4315bd4e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c4315bd4e0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4315bd4e0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c4315bd4e0_0_7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4315bd4e0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c4315bd4e0_0_7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4315bd4e0_0_7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c4315bd4e0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https://kubernetes.io/docs/concepts/workloads/pods/pod/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pre-container world, they would have executed on the same physical or virtual machine.</a:t>
            </a:r>
            <a:endParaRPr/>
          </a:p>
        </p:txBody>
      </p:sp>
      <p:sp>
        <p:nvSpPr>
          <p:cNvPr id="473" name="Google Shape;473;gc4315bd4e0_0_7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4315bd4e0_0_7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c4315bd4e0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https://kubernetes.io/docs/tutorials/kubernetes-basics/expose-intro/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c4315bd4e0_0_7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4315bd4e0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c4315bd4e0_0_7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4315bd4e0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c4315bd4e0_0_7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4315bd4e0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c4315bd4e0_0_7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4315bd4e0_0_7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c4315bd4e0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https://kubernetes.io/docs/concepts/overview/working-with-objects/annotations/</a:t>
            </a:r>
            <a:endParaRPr/>
          </a:p>
        </p:txBody>
      </p:sp>
      <p:sp>
        <p:nvSpPr>
          <p:cNvPr id="520" name="Google Shape;520;gc4315bd4e0_0_7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4315bd4e0_0_7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c4315bd4e0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https://kubernetes.io/docs/concepts/overview/working-with-objects/kubernetes-objects/</a:t>
            </a:r>
            <a:endParaRPr/>
          </a:p>
        </p:txBody>
      </p:sp>
      <p:sp>
        <p:nvSpPr>
          <p:cNvPr id="529" name="Google Shape;529;gc4315bd4e0_0_7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4315bd4e0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c4315bd4e0_0_8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4315bd4e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c4315bd4e0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cce0d6e4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cce0d6e41f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ce0d6e41f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cce0d6e41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https://www.ianlewis.org/en/how-kubeadm-initializes-your-kubernetes-master</a:t>
            </a:r>
            <a:endParaRPr/>
          </a:p>
        </p:txBody>
      </p:sp>
      <p:sp>
        <p:nvSpPr>
          <p:cNvPr id="553" name="Google Shape;553;gcce0d6e41f_0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cce0d6e41f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cce0d6e41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https://kubernetes.io/docs/getting-started-guides/kubeadm/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cce0d6e41f_0_1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cce0d6e41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cce0d6e41f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ce0d6e41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cce0d6e41f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65a7c03f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65a7c03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cce0d6e41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cce0d6e41f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cce0d6e41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cce0d6e41f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cce0d6e41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cce0d6e41f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cce0d6e41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cce0d6e41f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4315bd4e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c4315bd4e0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cce0d6e41f_0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cce0d6e41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redis master in this example is </a:t>
            </a:r>
            <a:r>
              <a:rPr b="0" i="1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b="0" i="0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highly available</a:t>
            </a:r>
            <a:endParaRPr/>
          </a:p>
        </p:txBody>
      </p:sp>
      <p:sp>
        <p:nvSpPr>
          <p:cNvPr id="620" name="Google Shape;620;gcce0d6e41f_0_2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0209547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0209547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4315bd4e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c4315bd4e0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4315bd4e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c4315bd4e0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4315bd4e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c4315bd4e0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1pPr>
            <a:lvl2pPr indent="-3810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2pPr>
            <a:lvl3pPr indent="-3556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1pPr>
            <a:lvl2pPr indent="-3810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2pPr>
            <a:lvl3pPr indent="-3556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 1">
  <p:cSld name="OBJEC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ctrTitle"/>
          </p:nvPr>
        </p:nvSpPr>
        <p:spPr>
          <a:xfrm>
            <a:off x="1143000" y="84339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623888" y="1284317"/>
            <a:ext cx="78867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623888" y="3414475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633845" y="1371600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2" type="body"/>
          </p:nvPr>
        </p:nvSpPr>
        <p:spPr>
          <a:xfrm>
            <a:off x="4629150" y="1371600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>
  <p:cSld name="比對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633845" y="1261388"/>
            <a:ext cx="3867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33845" y="1880663"/>
            <a:ext cx="38670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3" type="body"/>
          </p:nvPr>
        </p:nvSpPr>
        <p:spPr>
          <a:xfrm>
            <a:off x="4629150" y="1261388"/>
            <a:ext cx="3886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4" name="Google Shape;104;p21"/>
          <p:cNvSpPr txBox="1"/>
          <p:nvPr>
            <p:ph idx="4" type="body"/>
          </p:nvPr>
        </p:nvSpPr>
        <p:spPr>
          <a:xfrm>
            <a:off x="4629150" y="1880663"/>
            <a:ext cx="38862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" name="Google Shape;108;p21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>
  <p:cSld name="只有標題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" name="Google Shape;113;p22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630936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⚫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5pPr>
            <a:lvl6pPr indent="-3238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9pPr>
          </a:lstStyle>
          <a:p/>
        </p:txBody>
      </p:sp>
      <p:sp>
        <p:nvSpPr>
          <p:cNvPr id="121" name="Google Shape;121;p24"/>
          <p:cNvSpPr txBox="1"/>
          <p:nvPr>
            <p:ph idx="2" type="body"/>
          </p:nvPr>
        </p:nvSpPr>
        <p:spPr>
          <a:xfrm>
            <a:off x="630936" y="1543049"/>
            <a:ext cx="2949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30936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/>
          <p:nvPr>
            <p:ph idx="2" type="pic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630936" y="1543050"/>
            <a:ext cx="2949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29" name="Google Shape;129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 rot="5400000">
            <a:off x="2945496" y="-940050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 rot="5400000">
            <a:off x="5350050" y="1463972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 rot="5400000">
            <a:off x="1349475" y="-450628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www.docker.com" TargetMode="External"/><Relationship Id="rId5" Type="http://schemas.openxmlformats.org/officeDocument/2006/relationships/hyperlink" Target="https://www.docker.co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www.docker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://onlinepresent.org/proceedings/vol66_2014/25.pdf" TargetMode="External"/><Relationship Id="rId10" Type="http://schemas.openxmlformats.org/officeDocument/2006/relationships/hyperlink" Target="http://onlinepresent.org/proceedings/vol66_2014/25.pdf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zure.microsoft.com/zh-tw/pricing/details/virtual-machines/windows/" TargetMode="External"/><Relationship Id="rId4" Type="http://schemas.openxmlformats.org/officeDocument/2006/relationships/hyperlink" Target="https://azure.microsoft.com/zh-tw/pricing/details/container-service/" TargetMode="External"/><Relationship Id="rId9" Type="http://schemas.openxmlformats.org/officeDocument/2006/relationships/hyperlink" Target="http://ieeexplore.ieee.org/document/7092949/?arnumber=7092949" TargetMode="External"/><Relationship Id="rId5" Type="http://schemas.openxmlformats.org/officeDocument/2006/relationships/hyperlink" Target="http://blog.pierreroudier.net/wp-content/uploads/2015/08/rc25482.pdf" TargetMode="External"/><Relationship Id="rId6" Type="http://schemas.openxmlformats.org/officeDocument/2006/relationships/hyperlink" Target="http://ieeexplore.ieee.org/document/7092949/?arnumber=7092949" TargetMode="External"/><Relationship Id="rId7" Type="http://schemas.openxmlformats.org/officeDocument/2006/relationships/hyperlink" Target="http://ieeexplore.ieee.org/document/7092949/?arnumber=7092949" TargetMode="External"/><Relationship Id="rId8" Type="http://schemas.openxmlformats.org/officeDocument/2006/relationships/hyperlink" Target="http://ieeexplore.ieee.org/document/7092949/?arnumber=7092949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hyperlink" Target="https://docs.google.com/presentation/d/1pBBTzAbKAYTDXDE6ZDZzQkFKzFisMPQB8T96o1-N7po/pub?start=false&amp;loop=false&amp;delayms=3000&amp;slide=id.g19613dd9d0_0_26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google/lmctfy" TargetMode="External"/><Relationship Id="rId4" Type="http://schemas.openxmlformats.org/officeDocument/2006/relationships/hyperlink" Target="https://dzone.com/articles/evolution-of-linux-containers-futur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presentation/d/1pBBTzAbKAYTDXDE6ZDZzQkFKzFisMPQB8T96o1-N7po/pub?start=false&amp;loop=false&amp;delayms=3000&amp;slide=id.g19613dd9d0_0_541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docker.com/engine/reference/glossary/#union-file-system" TargetMode="External"/><Relationship Id="rId4" Type="http://schemas.openxmlformats.org/officeDocument/2006/relationships/hyperlink" Target="https://docs.docker.com/engine/reference/glossary/#union-file-syste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hyperlink" Target="https://blog.risingstack.com/operating-system-containers-vs-application-container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PivpCKEiQOQ" TargetMode="External"/><Relationship Id="rId4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hyperlink" Target="https://coreos.com/os/docs/latest/cluster-architectures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www.docker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kubernetes.io/docs/concepts/workloads/pods/pod/" TargetMode="External"/><Relationship Id="rId4" Type="http://schemas.openxmlformats.org/officeDocument/2006/relationships/hyperlink" Target="https://kubernetes.io/docs/concepts/workloads/controllers/replicaset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bilibili.com/video/av10087636/" TargetMode="External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www.docker.com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github.com/kubernetes/examples/tree/master/guestboo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www.docker.com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kubernetes.io/docs/home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www.docker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www.docker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www.docker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zh-TW" sz="4000"/>
              <a:t>Docker + </a:t>
            </a:r>
            <a:r>
              <a:rPr b="1" lang="zh-TW" sz="4000">
                <a:latin typeface="Arial"/>
                <a:ea typeface="Arial"/>
                <a:cs typeface="Arial"/>
                <a:sym typeface="Arial"/>
              </a:rPr>
              <a:t>Kubernetes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zh-TW"/>
              <a:t>Mac Chiang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Docker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Isolation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Lightweight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Simplicity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8572500" y="4964909"/>
            <a:ext cx="571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4" name="Google Shape;224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628" y="2"/>
            <a:ext cx="5941800" cy="50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>
            <p:ph idx="12" type="sldNum"/>
          </p:nvPr>
        </p:nvSpPr>
        <p:spPr>
          <a:xfrm>
            <a:off x="8572500" y="4964909"/>
            <a:ext cx="571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7606425" y="4779100"/>
            <a:ext cx="14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 u="sng">
                <a:solidFill>
                  <a:schemeClr val="hlink"/>
                </a:solidFill>
                <a:highlight>
                  <a:srgbClr val="FCFCFC"/>
                </a:highlight>
                <a:hlinkClick r:id="rId4"/>
              </a:rPr>
              <a:t>https://</a:t>
            </a:r>
            <a:r>
              <a:rPr lang="zh-TW" sz="950" u="sng">
                <a:solidFill>
                  <a:schemeClr val="hlink"/>
                </a:solidFill>
                <a:highlight>
                  <a:srgbClr val="FCFCFC"/>
                </a:highlight>
                <a:hlinkClick r:id="rId5"/>
              </a:rPr>
              <a:t>www.docker.com</a:t>
            </a:r>
            <a:endParaRPr sz="95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33333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DevOps</a:t>
            </a:r>
            <a:endParaRPr/>
          </a:p>
        </p:txBody>
      </p:sp>
      <p:pic>
        <p:nvPicPr>
          <p:cNvPr id="232" name="Google Shape;232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388050"/>
            <a:ext cx="8229600" cy="30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>
            <p:ph idx="12" type="sldNum"/>
          </p:nvPr>
        </p:nvSpPr>
        <p:spPr>
          <a:xfrm>
            <a:off x="8572500" y="4964909"/>
            <a:ext cx="571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Docker Ecosystem</a:t>
            </a:r>
            <a:endParaRPr/>
          </a:p>
        </p:txBody>
      </p:sp>
      <p:pic>
        <p:nvPicPr>
          <p:cNvPr id="239" name="Google Shape;239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04" y="1200151"/>
            <a:ext cx="7774500" cy="33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7606425" y="4849175"/>
            <a:ext cx="1486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4"/>
              </a:rPr>
              <a:t>https://www.docker.com</a:t>
            </a:r>
            <a:endParaRPr sz="9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Containers vs. VMs</a:t>
            </a:r>
            <a:endParaRPr/>
          </a:p>
        </p:txBody>
      </p:sp>
      <p:pic>
        <p:nvPicPr>
          <p:cNvPr descr="「Container VS Virtual Machine」的圖片搜尋結果" id="247" name="Google Shape;247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375554"/>
            <a:ext cx="8229600" cy="3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/>
          <p:nvPr/>
        </p:nvSpPr>
        <p:spPr>
          <a:xfrm>
            <a:off x="1403649" y="4792967"/>
            <a:ext cx="6128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https://dzone.com/articles/evolution-of-linux-containers-future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Container vs. VM</a:t>
            </a:r>
            <a:endParaRPr/>
          </a:p>
        </p:txBody>
      </p:sp>
      <p:graphicFrame>
        <p:nvGraphicFramePr>
          <p:cNvPr id="255" name="Google Shape;255;p42"/>
          <p:cNvGraphicFramePr/>
          <p:nvPr/>
        </p:nvGraphicFramePr>
        <p:xfrm>
          <a:off x="397077" y="10123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{8340B734-F05B-4EE3-847E-B56EEE341CA5}</a:tableStyleId>
              </a:tblPr>
              <a:tblGrid>
                <a:gridCol w="2457525"/>
                <a:gridCol w="2622150"/>
                <a:gridCol w="3210050"/>
              </a:tblGrid>
              <a:tr h="498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/>
                        <a:t>VM</a:t>
                      </a:r>
                      <a:endParaRPr b="1" i="0" sz="20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/>
                        <a:t>Container</a:t>
                      </a:r>
                      <a:endParaRPr b="1" i="0" sz="20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cap="none" strike="noStrike"/>
                        <a:t>Cost (Azure price)</a:t>
                      </a:r>
                      <a:endParaRPr b="1" i="0" sz="16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100%</a:t>
                      </a:r>
                      <a:endParaRPr b="0" i="0" sz="1200" u="sng" cap="none" strike="noStrike">
                        <a:solidFill>
                          <a:srgbClr val="0563C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sng" cap="none" strike="noStrike">
                          <a:solidFill>
                            <a:schemeClr val="hlink"/>
                          </a:solidFill>
                          <a:hlinkClick r:id="rId4"/>
                        </a:rPr>
                        <a:t>76%</a:t>
                      </a:r>
                      <a:endParaRPr b="0" i="0" sz="1200" u="sng" cap="none" strike="noStrike">
                        <a:solidFill>
                          <a:srgbClr val="0563C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 cap="none" strike="noStrike">
                          <a:solidFill>
                            <a:schemeClr val="hlink"/>
                          </a:solidFill>
                          <a:hlinkClick r:id="rId5"/>
                        </a:rPr>
                        <a:t>DISK IO (Fio: Random R/W)</a:t>
                      </a:r>
                      <a:endParaRPr b="1" i="0" sz="1600" u="sng" cap="none" strike="noStrike">
                        <a:solidFill>
                          <a:srgbClr val="0563C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50K IOPS (100%)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101K IOPS (202%)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 cap="none" strike="noStrike">
                          <a:solidFill>
                            <a:schemeClr val="hlink"/>
                          </a:solidFill>
                          <a:hlinkClick r:id="rId6"/>
                        </a:rPr>
                        <a:t>TCP Stream</a:t>
                      </a:r>
                      <a:endParaRPr b="1" i="0" sz="1600" u="sng" cap="none" strike="noStrike">
                        <a:solidFill>
                          <a:srgbClr val="0563C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6739.01 Mbps (100%)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9412 Mbps (140%)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 cap="none" strike="noStrike">
                          <a:solidFill>
                            <a:schemeClr val="hlink"/>
                          </a:solidFill>
                          <a:hlinkClick r:id="rId7"/>
                        </a:rPr>
                        <a:t>UDP Stream</a:t>
                      </a:r>
                      <a:endParaRPr b="1" i="0" sz="1600" u="sng" cap="none" strike="noStrike">
                        <a:solidFill>
                          <a:srgbClr val="0563C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3153.04 Mbps (100%)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3939.44 Mbps (125%)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 cap="none" strike="noStrike">
                          <a:solidFill>
                            <a:schemeClr val="hlink"/>
                          </a:solidFill>
                          <a:hlinkClick r:id="rId8"/>
                        </a:rPr>
                        <a:t>TCP Request/Response</a:t>
                      </a:r>
                      <a:endParaRPr b="1" i="0" sz="1600" u="sng" cap="none" strike="noStrike">
                        <a:solidFill>
                          <a:srgbClr val="0563C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10920.48 Trans. rate/sec (100%)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16725.26 Trans. rate/sec (153%)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 cap="none" strike="noStrike">
                          <a:solidFill>
                            <a:schemeClr val="hlink"/>
                          </a:solidFill>
                          <a:hlinkClick r:id="rId9"/>
                        </a:rPr>
                        <a:t>UDP Request/Response</a:t>
                      </a:r>
                      <a:endParaRPr b="1" i="0" sz="1600" u="sng" cap="none" strike="noStrike">
                        <a:solidFill>
                          <a:srgbClr val="0563C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11495.63 Trans. rate/sec (100%)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18623.71 Trans. rate/sec (162%)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 cap="none" strike="noStrike">
                          <a:solidFill>
                            <a:schemeClr val="hlink"/>
                          </a:solidFill>
                          <a:hlinkClick r:id="rId10"/>
                        </a:rPr>
                        <a:t>Average boot time</a:t>
                      </a:r>
                      <a:endParaRPr b="1" i="0" sz="1600" u="sng" cap="none" strike="noStrike">
                        <a:solidFill>
                          <a:srgbClr val="0563C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11.48 secs (100%)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1.53 secs (13.3%)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sng" cap="none" strike="noStrike">
                          <a:solidFill>
                            <a:schemeClr val="hlink"/>
                          </a:solidFill>
                          <a:hlinkClick r:id="rId11"/>
                        </a:rPr>
                        <a:t>Image size (Ubuntu 14.04)</a:t>
                      </a:r>
                      <a:endParaRPr b="1" i="0" sz="1600" u="sng" cap="none" strike="noStrike">
                        <a:solidFill>
                          <a:srgbClr val="0563C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8 GB (100%)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177 MB (2.2%)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cap="none" strike="noStrike"/>
                        <a:t>HA/Cluster</a:t>
                      </a:r>
                      <a:endParaRPr b="1" i="0" sz="16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Support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Support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cap="none" strike="noStrike"/>
                        <a:t>Backup/Restore Image</a:t>
                      </a:r>
                      <a:endParaRPr b="1" i="0" sz="16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Support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Support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cap="none" strike="noStrike"/>
                        <a:t>Windows</a:t>
                      </a:r>
                      <a:endParaRPr b="1" i="0" sz="16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Support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Support</a:t>
                      </a:r>
                      <a:r>
                        <a:rPr lang="zh-TW" sz="1200" u="none" cap="none" strike="noStrike"/>
                        <a:t> </a:t>
                      </a:r>
                      <a:r>
                        <a:rPr lang="zh-TW" sz="1200"/>
                        <a:t>from</a:t>
                      </a:r>
                      <a:r>
                        <a:rPr lang="zh-TW" sz="1200" u="none" cap="none" strike="noStrike"/>
                        <a:t> Win2016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u="none" cap="none" strike="noStrike"/>
                        <a:t>Linux</a:t>
                      </a:r>
                      <a:endParaRPr b="1" i="0" sz="16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Support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cap="none" strike="noStrike"/>
                        <a:t>Support</a:t>
                      </a:r>
                      <a:endParaRPr b="0" i="0" sz="1200" u="none" cap="none" strike="noStrike">
                        <a:solidFill>
                          <a:srgbClr val="C6591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" name="Google Shape;256;p4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Basic Concept on Docker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1142" lvl="0" marL="34289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0"/>
              <a:buChar char="●"/>
            </a:pPr>
            <a:r>
              <a:rPr lang="zh-TW" sz="2460">
                <a:solidFill>
                  <a:srgbClr val="000000"/>
                </a:solidFill>
              </a:rPr>
              <a:t>Image</a:t>
            </a:r>
            <a:endParaRPr sz="1300">
              <a:solidFill>
                <a:srgbClr val="000000"/>
              </a:solidFill>
            </a:endParaRPr>
          </a:p>
          <a:p>
            <a:pPr indent="-253992" lvl="1" marL="74293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90"/>
              <a:buChar char="○"/>
            </a:pPr>
            <a:r>
              <a:rPr lang="zh-TW" sz="2090">
                <a:solidFill>
                  <a:srgbClr val="000000"/>
                </a:solidFill>
              </a:rPr>
              <a:t>Read only</a:t>
            </a:r>
            <a:endParaRPr sz="900">
              <a:solidFill>
                <a:srgbClr val="000000"/>
              </a:solidFill>
            </a:endParaRPr>
          </a:p>
          <a:p>
            <a:pPr indent="-311142" lvl="0" marL="342892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60"/>
              <a:buChar char="●"/>
            </a:pPr>
            <a:r>
              <a:rPr lang="zh-TW" sz="2460">
                <a:solidFill>
                  <a:srgbClr val="000000"/>
                </a:solidFill>
              </a:rPr>
              <a:t>Container</a:t>
            </a:r>
            <a:endParaRPr sz="1300">
              <a:solidFill>
                <a:srgbClr val="000000"/>
              </a:solidFill>
            </a:endParaRPr>
          </a:p>
          <a:p>
            <a:pPr indent="-253992" lvl="1" marL="74293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90"/>
              <a:buChar char="○"/>
            </a:pPr>
            <a:r>
              <a:rPr lang="zh-TW" sz="2090">
                <a:solidFill>
                  <a:srgbClr val="000000"/>
                </a:solidFill>
              </a:rPr>
              <a:t>Instance from image</a:t>
            </a:r>
            <a:endParaRPr sz="900">
              <a:solidFill>
                <a:srgbClr val="000000"/>
              </a:solidFill>
            </a:endParaRPr>
          </a:p>
          <a:p>
            <a:pPr indent="-311142" lvl="0" marL="342892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460"/>
              <a:buChar char="●"/>
            </a:pPr>
            <a:r>
              <a:rPr lang="zh-TW" sz="2460">
                <a:solidFill>
                  <a:srgbClr val="000000"/>
                </a:solidFill>
              </a:rPr>
              <a:t>Registry</a:t>
            </a:r>
            <a:endParaRPr sz="1300">
              <a:solidFill>
                <a:srgbClr val="000000"/>
              </a:solidFill>
            </a:endParaRPr>
          </a:p>
          <a:p>
            <a:pPr indent="-253992" lvl="1" marL="74293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90"/>
              <a:buChar char="○"/>
            </a:pPr>
            <a:r>
              <a:rPr lang="zh-TW" sz="2090">
                <a:solidFill>
                  <a:srgbClr val="000000"/>
                </a:solidFill>
              </a:rPr>
              <a:t>The same concept as Git</a:t>
            </a:r>
            <a:endParaRPr sz="2090">
              <a:solidFill>
                <a:srgbClr val="000000"/>
              </a:solidFill>
            </a:endParaRPr>
          </a:p>
          <a:p>
            <a:pPr indent="-253992" lvl="1" marL="742930" rtl="0" algn="l">
              <a:lnSpc>
                <a:spcPct val="90000"/>
              </a:lnSpc>
              <a:spcBef>
                <a:spcPts val="518"/>
              </a:spcBef>
              <a:spcAft>
                <a:spcPts val="1200"/>
              </a:spcAft>
              <a:buClr>
                <a:srgbClr val="000000"/>
              </a:buClr>
              <a:buSzPts val="2090"/>
              <a:buChar char="○"/>
            </a:pPr>
            <a:r>
              <a:rPr lang="zh-TW" sz="2090">
                <a:solidFill>
                  <a:srgbClr val="000000"/>
                </a:solidFill>
              </a:rPr>
              <a:t>Store image files</a:t>
            </a:r>
            <a:endParaRPr sz="2090">
              <a:solidFill>
                <a:srgbClr val="000000"/>
              </a:solidFill>
            </a:endParaRPr>
          </a:p>
        </p:txBody>
      </p:sp>
      <p:sp>
        <p:nvSpPr>
          <p:cNvPr id="263" name="Google Shape;263;p4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3249425" y="2453026"/>
            <a:ext cx="1533300" cy="1065600"/>
          </a:xfrm>
          <a:prstGeom prst="ellipse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38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2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4"/>
          <p:cNvSpPr/>
          <p:nvPr/>
        </p:nvSpPr>
        <p:spPr>
          <a:xfrm>
            <a:off x="6276109" y="2732153"/>
            <a:ext cx="1898100" cy="786600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9C430C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sz="3200">
              <a:solidFill>
                <a:srgbClr val="9C43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4"/>
          <p:cNvSpPr txBox="1"/>
          <p:nvPr/>
        </p:nvSpPr>
        <p:spPr>
          <a:xfrm>
            <a:off x="3535796" y="3563158"/>
            <a:ext cx="1993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42" lvl="0" marL="28574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endParaRPr/>
          </a:p>
          <a:p>
            <a:pPr indent="-285742" lvl="0" marL="28574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/>
          </a:p>
          <a:p>
            <a:pPr indent="-285742" lvl="0" marL="28574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44"/>
          <p:cNvCxnSpPr>
            <a:stCxn id="269" idx="6"/>
            <a:endCxn id="270" idx="1"/>
          </p:cNvCxnSpPr>
          <p:nvPr/>
        </p:nvCxnSpPr>
        <p:spPr>
          <a:xfrm>
            <a:off x="4782725" y="2985826"/>
            <a:ext cx="1493400" cy="139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273" name="Google Shape;273;p44"/>
          <p:cNvSpPr txBox="1"/>
          <p:nvPr/>
        </p:nvSpPr>
        <p:spPr>
          <a:xfrm>
            <a:off x="5191127" y="3162617"/>
            <a:ext cx="124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4"/>
          <p:cNvSpPr/>
          <p:nvPr/>
        </p:nvSpPr>
        <p:spPr>
          <a:xfrm>
            <a:off x="887964" y="861521"/>
            <a:ext cx="3035988" cy="1117908"/>
          </a:xfrm>
          <a:prstGeom prst="cloud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38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44"/>
          <p:cNvCxnSpPr>
            <a:stCxn id="274" idx="1"/>
            <a:endCxn id="269" idx="1"/>
          </p:cNvCxnSpPr>
          <p:nvPr/>
        </p:nvCxnSpPr>
        <p:spPr>
          <a:xfrm flipH="1" rot="-5400000">
            <a:off x="2624508" y="1759689"/>
            <a:ext cx="630900" cy="10680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276" name="Google Shape;276;p44"/>
          <p:cNvSpPr txBox="1"/>
          <p:nvPr/>
        </p:nvSpPr>
        <p:spPr>
          <a:xfrm>
            <a:off x="2444321" y="2147488"/>
            <a:ext cx="124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Pull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82" name="Google Shape;282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6133" y="41564"/>
            <a:ext cx="5982600" cy="47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84" name="Google Shape;284;p45"/>
          <p:cNvSpPr/>
          <p:nvPr/>
        </p:nvSpPr>
        <p:spPr>
          <a:xfrm>
            <a:off x="89175" y="4843475"/>
            <a:ext cx="877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Source: https://docs.google.com/presentation/d/1pBBTzAbKAYTDXDE6ZDZzQkFKzFisMPQB8T96o1-N7po/pub?start=false&amp;loop=false&amp;delayms=3000&amp;slide=id.g19613dd9d0_0_26</a:t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Dockerfile</a:t>
            </a:r>
            <a:endParaRPr/>
          </a:p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457200" y="1200151"/>
            <a:ext cx="8229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4030" lvl="0" marL="34289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zh-TW" sz="2720">
                <a:solidFill>
                  <a:srgbClr val="000000"/>
                </a:solidFill>
              </a:rPr>
              <a:t>A text document that contains all the commands a user could call on the command line to assemble an image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720">
              <a:solidFill>
                <a:srgbClr val="000000"/>
              </a:solidFill>
            </a:endParaRPr>
          </a:p>
        </p:txBody>
      </p:sp>
      <p:sp>
        <p:nvSpPr>
          <p:cNvPr id="291" name="Google Shape;291;p46"/>
          <p:cNvSpPr txBox="1"/>
          <p:nvPr>
            <p:ph idx="12" type="sldNum"/>
          </p:nvPr>
        </p:nvSpPr>
        <p:spPr>
          <a:xfrm>
            <a:off x="673224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25" y="2067750"/>
            <a:ext cx="8683926" cy="23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6"/>
          <p:cNvSpPr txBox="1"/>
          <p:nvPr/>
        </p:nvSpPr>
        <p:spPr>
          <a:xfrm>
            <a:off x="5913950" y="4575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https://github.com/kstaken/dockerfile-examples/blob/8bef622c21d41bed53c826b8a9a1813455d5addc/apache/Dockerfile</a:t>
            </a:r>
            <a:endParaRPr sz="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Container History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42" lvl="0" marL="342892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1979 — chroot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42" lvl="0" marL="342892" rtl="0" algn="l">
              <a:lnSpc>
                <a:spcPct val="7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2000 — FreeBSD Jails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42" lvl="0" marL="342892" rtl="0" algn="l">
              <a:lnSpc>
                <a:spcPct val="7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2001 — Linux VServer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42" lvl="0" marL="342892" rtl="0" algn="l">
              <a:lnSpc>
                <a:spcPct val="7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2004 — Solaris Containers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42" lvl="0" marL="342892" rtl="0" algn="l">
              <a:lnSpc>
                <a:spcPct val="7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2005 — OpenVZ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42" lvl="0" marL="342892" rtl="0" algn="l">
              <a:lnSpc>
                <a:spcPct val="7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2006 — Process Containers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42" lvl="0" marL="342892" rtl="0" algn="l">
              <a:lnSpc>
                <a:spcPct val="70000"/>
              </a:lnSpc>
              <a:spcBef>
                <a:spcPts val="518"/>
              </a:spcBef>
              <a:spcAft>
                <a:spcPts val="120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2007 — Control Groups</a:t>
            </a:r>
            <a:endParaRPr sz="24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9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42" lvl="0" marL="342892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2008 — LXC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42" lvl="0" marL="342892" rtl="0" algn="l">
              <a:lnSpc>
                <a:spcPct val="7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2011 — Warden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42" lvl="0" marL="342892" rtl="0" algn="l">
              <a:lnSpc>
                <a:spcPct val="7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2013 — LMCTFY </a:t>
            </a:r>
            <a:r>
              <a:rPr lang="zh-TW" sz="249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zh-TW" sz="249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Let Me Contain That For You</a:t>
            </a:r>
            <a:r>
              <a:rPr lang="zh-TW" sz="249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336542" lvl="0" marL="342892" rtl="0" algn="l">
              <a:lnSpc>
                <a:spcPct val="7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2013 — Docker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42" lvl="0" marL="342892" rtl="0" algn="l">
              <a:lnSpc>
                <a:spcPct val="7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2014 — Rocket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42" lvl="0" marL="342892" rtl="0" algn="l">
              <a:lnSpc>
                <a:spcPct val="7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490"/>
              <a:buFont typeface="Calibri"/>
              <a:buChar char="●"/>
            </a:pPr>
            <a:r>
              <a:rPr lang="zh-TW" sz="24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2016 — Windows Containers</a:t>
            </a:r>
            <a:endParaRPr sz="24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/>
          <p:nvPr/>
        </p:nvSpPr>
        <p:spPr>
          <a:xfrm>
            <a:off x="3347864" y="4801763"/>
            <a:ext cx="50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Source: https://dzone.com/articles/evolution-of-linux-containers-future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99" name="Google Shape;299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7" y="21856"/>
            <a:ext cx="6836100" cy="48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1" name="Google Shape;301;p47"/>
          <p:cNvSpPr/>
          <p:nvPr/>
        </p:nvSpPr>
        <p:spPr>
          <a:xfrm>
            <a:off x="107505" y="4876006"/>
            <a:ext cx="885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https://docs.google.com/presentation/d/1pBBTzAbKAYTDXDE6ZDZzQkFKzFisMPQB8T96o1-N7po/pub?start=false&amp;loop=false&amp;delayms=3000&amp;slide=id.g19613dd9d0_0_541</a:t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Volume in Docker</a:t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92" lvl="0" marL="34289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0"/>
              <a:buChar char="●"/>
            </a:pPr>
            <a:r>
              <a:rPr lang="zh-TW" sz="2480">
                <a:solidFill>
                  <a:srgbClr val="000000"/>
                </a:solidFill>
              </a:rPr>
              <a:t>Data volume</a:t>
            </a:r>
            <a:endParaRPr>
              <a:solidFill>
                <a:srgbClr val="000000"/>
              </a:solidFill>
            </a:endParaRPr>
          </a:p>
          <a:p>
            <a:pPr indent="-285742" lvl="1" marL="74293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○"/>
            </a:pPr>
            <a:r>
              <a:rPr lang="zh-TW" sz="2170">
                <a:solidFill>
                  <a:srgbClr val="000000"/>
                </a:solidFill>
              </a:rPr>
              <a:t>A specially-designated directory within one or more containers that bypasses the </a:t>
            </a:r>
            <a:r>
              <a:rPr i="1" lang="zh-TW" sz="2170" u="sng">
                <a:solidFill>
                  <a:schemeClr val="hlink"/>
                </a:solidFill>
                <a:hlinkClick r:id="rId3"/>
              </a:rPr>
              <a:t>Union</a:t>
            </a:r>
            <a:r>
              <a:rPr i="1" lang="zh-TW" sz="2170" u="sng">
                <a:solidFill>
                  <a:schemeClr val="hlink"/>
                </a:solidFill>
                <a:hlinkClick r:id="rId4"/>
              </a:rPr>
              <a:t> File System</a:t>
            </a:r>
            <a:endParaRPr i="1" sz="2170"/>
          </a:p>
          <a:p>
            <a:pPr indent="-285742" lvl="1" marL="74293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ts val="2170"/>
              <a:buChar char="○"/>
            </a:pPr>
            <a:r>
              <a:rPr lang="zh-TW" sz="2170">
                <a:solidFill>
                  <a:srgbClr val="000000"/>
                </a:solidFill>
              </a:rPr>
              <a:t>Features</a:t>
            </a:r>
            <a:endParaRPr>
              <a:solidFill>
                <a:srgbClr val="000000"/>
              </a:solidFill>
            </a:endParaRPr>
          </a:p>
          <a:p>
            <a:pPr indent="-228593" lvl="2" marL="1142972" rtl="0" algn="l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rgbClr val="000000"/>
              </a:buClr>
              <a:buSzPts val="1860"/>
              <a:buChar char="■"/>
            </a:pPr>
            <a:r>
              <a:rPr lang="zh-TW" sz="1860">
                <a:solidFill>
                  <a:srgbClr val="000000"/>
                </a:solidFill>
              </a:rPr>
              <a:t>Initialized when a container is created</a:t>
            </a:r>
            <a:endParaRPr>
              <a:solidFill>
                <a:srgbClr val="000000"/>
              </a:solidFill>
            </a:endParaRPr>
          </a:p>
          <a:p>
            <a:pPr indent="-228593" lvl="2" marL="1142972" rtl="0" algn="l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rgbClr val="000000"/>
              </a:buClr>
              <a:buSzPts val="1860"/>
              <a:buChar char="■"/>
            </a:pPr>
            <a:r>
              <a:rPr lang="zh-TW" sz="1860">
                <a:solidFill>
                  <a:srgbClr val="000000"/>
                </a:solidFill>
              </a:rPr>
              <a:t>Shared and reused among containers</a:t>
            </a:r>
            <a:endParaRPr>
              <a:solidFill>
                <a:srgbClr val="000000"/>
              </a:solidFill>
            </a:endParaRPr>
          </a:p>
          <a:p>
            <a:pPr indent="-228593" lvl="2" marL="1142972" rtl="0" algn="l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rgbClr val="000000"/>
              </a:buClr>
              <a:buSzPts val="1860"/>
              <a:buChar char="■"/>
            </a:pPr>
            <a:r>
              <a:rPr lang="zh-TW" sz="1860">
                <a:solidFill>
                  <a:srgbClr val="000000"/>
                </a:solidFill>
              </a:rPr>
              <a:t>Data volumes persist even if the container itself is deleted</a:t>
            </a:r>
            <a:endParaRPr sz="18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None/>
            </a:pPr>
            <a:r>
              <a:t/>
            </a:r>
            <a:endParaRPr sz="2170">
              <a:solidFill>
                <a:srgbClr val="000000"/>
              </a:solidFill>
            </a:endParaRPr>
          </a:p>
          <a:p>
            <a:pPr indent="-147947" lvl="1" marL="742930" rtl="0" algn="l">
              <a:lnSpc>
                <a:spcPct val="80000"/>
              </a:lnSpc>
              <a:spcBef>
                <a:spcPts val="434"/>
              </a:spcBef>
              <a:spcAft>
                <a:spcPts val="120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170"/>
          </a:p>
        </p:txBody>
      </p:sp>
      <p:sp>
        <p:nvSpPr>
          <p:cNvPr id="308" name="Google Shape;308;p4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OS Container vs. App Container</a:t>
            </a:r>
            <a:endParaRPr/>
          </a:p>
        </p:txBody>
      </p:sp>
      <p:pic>
        <p:nvPicPr>
          <p:cNvPr descr="OS Containers vs. App Containers" id="314" name="Google Shape;314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884" y="1200151"/>
            <a:ext cx="7118100" cy="33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/>
          <p:nvPr/>
        </p:nvSpPr>
        <p:spPr>
          <a:xfrm>
            <a:off x="2195736" y="4878046"/>
            <a:ext cx="5079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https://blog.risingstack.com/operating-system-containers-vs-application-containers/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lang="zh-TW"/>
              <a:t>Hitler uses Docker</a:t>
            </a:r>
            <a:endParaRPr/>
          </a:p>
        </p:txBody>
      </p:sp>
      <p:sp>
        <p:nvSpPr>
          <p:cNvPr id="322" name="Google Shape;322;p5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itler uses Docker (Downfall parody)" id="323" name="Google Shape;323;p50" title="Hitler uses Dock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625" y="962450"/>
            <a:ext cx="5574750" cy="41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ctrTitle"/>
          </p:nvPr>
        </p:nvSpPr>
        <p:spPr>
          <a:xfrm>
            <a:off x="1143000" y="84339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/>
              <a:t>Introduction to Kubernetes</a:t>
            </a:r>
            <a:endParaRPr/>
          </a:p>
        </p:txBody>
      </p:sp>
      <p:sp>
        <p:nvSpPr>
          <p:cNvPr id="329" name="Google Shape;329;p51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zh-TW"/>
              <a:t>Mac Chiang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What’s Kubernetes</a:t>
            </a:r>
            <a:endParaRPr/>
          </a:p>
        </p:txBody>
      </p:sp>
      <p:sp>
        <p:nvSpPr>
          <p:cNvPr id="336" name="Google Shape;336;p52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“Kubernetes” is Greek for </a:t>
            </a:r>
            <a:r>
              <a:rPr b="1" lang="zh-TW">
                <a:solidFill>
                  <a:srgbClr val="FF0000"/>
                </a:solidFill>
              </a:rPr>
              <a:t>captain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/>
              <a:t>or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b="1" lang="zh-TW">
                <a:solidFill>
                  <a:srgbClr val="FF0000"/>
                </a:solidFill>
              </a:rPr>
              <a:t>pilot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Experiences from </a:t>
            </a:r>
            <a:r>
              <a:rPr b="1" lang="zh-TW">
                <a:solidFill>
                  <a:srgbClr val="FF0000"/>
                </a:solidFill>
              </a:rPr>
              <a:t>Google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/>
              <a:t>and design by Goolge 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Kubernetes is a </a:t>
            </a:r>
            <a:r>
              <a:rPr b="1" lang="zh-TW">
                <a:solidFill>
                  <a:srgbClr val="FF0000"/>
                </a:solidFill>
              </a:rPr>
              <a:t>production-grade</a:t>
            </a:r>
            <a:r>
              <a:rPr lang="zh-TW">
                <a:solidFill>
                  <a:srgbClr val="FF0000"/>
                </a:solidFill>
              </a:rPr>
              <a:t>, </a:t>
            </a:r>
            <a:r>
              <a:rPr b="1" lang="zh-TW">
                <a:solidFill>
                  <a:srgbClr val="FF0000"/>
                </a:solidFill>
              </a:rPr>
              <a:t>open-source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/>
              <a:t>platform that </a:t>
            </a:r>
            <a:r>
              <a:rPr b="1" lang="zh-TW">
                <a:solidFill>
                  <a:srgbClr val="FF0000"/>
                </a:solidFill>
              </a:rPr>
              <a:t>orchestrates</a:t>
            </a:r>
            <a:r>
              <a:rPr lang="zh-TW"/>
              <a:t> the placement (scheduling) and execution of application </a:t>
            </a:r>
            <a:r>
              <a:rPr b="1" lang="zh-TW">
                <a:solidFill>
                  <a:srgbClr val="FF0000"/>
                </a:solidFill>
              </a:rPr>
              <a:t>containers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/>
              <a:t>within and across computer clusters.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>
                <a:solidFill>
                  <a:srgbClr val="FF0000"/>
                </a:solidFill>
              </a:rPr>
              <a:t>Masters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/>
              <a:t>manage the cluster and the </a:t>
            </a:r>
            <a:r>
              <a:rPr b="1" lang="zh-TW">
                <a:solidFill>
                  <a:srgbClr val="FF0000"/>
                </a:solidFill>
              </a:rPr>
              <a:t>nodes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/>
              <a:t>are used to host the running applications.</a:t>
            </a:r>
            <a:endParaRPr/>
          </a:p>
        </p:txBody>
      </p:sp>
      <p:pic>
        <p:nvPicPr>
          <p:cNvPr id="337" name="Google Shape;33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2210" y="3435846"/>
            <a:ext cx="1607344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Why Kubernetes</a:t>
            </a:r>
            <a:endParaRPr/>
          </a:p>
        </p:txBody>
      </p:sp>
      <p:sp>
        <p:nvSpPr>
          <p:cNvPr id="344" name="Google Shape;344;p53"/>
          <p:cNvSpPr txBox="1"/>
          <p:nvPr>
            <p:ph idx="4294967295" type="sldNum"/>
          </p:nvPr>
        </p:nvSpPr>
        <p:spPr>
          <a:xfrm>
            <a:off x="8572500" y="4964907"/>
            <a:ext cx="5715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5" name="Google Shape;345;p53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Automatic binpacking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Horizontal scaling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Automated rollouts and rollback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Service monitor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Self-healing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Service discovery and load balancing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100% Open source, written in Go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Who use Kubernetes</a:t>
            </a:r>
            <a:endParaRPr/>
          </a:p>
        </p:txBody>
      </p:sp>
      <p:sp>
        <p:nvSpPr>
          <p:cNvPr id="351" name="Google Shape;351;p54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2" name="Google Shape;352;p54"/>
          <p:cNvPicPr preferRelativeResize="0"/>
          <p:nvPr/>
        </p:nvPicPr>
        <p:blipFill rotWithShape="1">
          <a:blip r:embed="rId3">
            <a:alphaModFix/>
          </a:blip>
          <a:srcRect b="20407" l="0" r="0" t="0"/>
          <a:stretch/>
        </p:blipFill>
        <p:spPr>
          <a:xfrm>
            <a:off x="2500413" y="1042325"/>
            <a:ext cx="4143176" cy="39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4"/>
          <p:cNvSpPr txBox="1"/>
          <p:nvPr/>
        </p:nvSpPr>
        <p:spPr>
          <a:xfrm>
            <a:off x="6612425" y="45969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https://kubernetes.io/case-studies/</a:t>
            </a:r>
            <a:endParaRPr sz="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Kubernetes 1.6 Scalability Update</a:t>
            </a:r>
            <a:endParaRPr/>
          </a:p>
        </p:txBody>
      </p:sp>
      <p:pic>
        <p:nvPicPr>
          <p:cNvPr descr="https://lh6.googleusercontent.com/LdjAOmsLGdxLNTo222uif1V0Eupoyaq6dY-leg1FBGkyQxUNt5ROjrFh_XzW27P7nP865FYUVwTOaUpDEnirdHSBKvh9xl8PsBNEFlVWpJUbnj0FEdLX4MywqbjwK9oc8avLRNAX" id="359" name="Google Shape;359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749" y="1226647"/>
            <a:ext cx="6300900" cy="38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5"/>
          <p:cNvSpPr/>
          <p:nvPr/>
        </p:nvSpPr>
        <p:spPr>
          <a:xfrm>
            <a:off x="3329862" y="1177117"/>
            <a:ext cx="393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5,000 node and 150,000 pod clusters</a:t>
            </a:r>
            <a:endParaRPr b="0" i="0"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55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2" name="Google Shape;362;p55"/>
          <p:cNvSpPr txBox="1"/>
          <p:nvPr/>
        </p:nvSpPr>
        <p:spPr>
          <a:xfrm>
            <a:off x="6144000" y="4568900"/>
            <a:ext cx="3000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50">
                <a:solidFill>
                  <a:schemeClr val="dk1"/>
                </a:solidFill>
                <a:highlight>
                  <a:srgbClr val="FFFFFF"/>
                </a:highlight>
              </a:rPr>
              <a:t>https://twitter.com/kubernetesio/status/847482499785609216?s=20</a:t>
            </a:r>
            <a:endParaRPr sz="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Kubernetes 1.6 Scalability Update (cont.)</a:t>
            </a:r>
            <a:endParaRPr/>
          </a:p>
        </p:txBody>
      </p:sp>
      <p:pic>
        <p:nvPicPr>
          <p:cNvPr descr="https://lh6.googleusercontent.com/RFGwgw9hvRshHH11vrUxGwl-X8vXdCvyd8ETdWS9Ud5_OFpG4WctzZbCy2ad4Ao_neYaMMDz46Z2JCQUzRI1jdk6OABTFIOyvZysZpDCAfr7Ztj-EM7v25sfHxf6dOe59fncDnra" id="368" name="Google Shape;368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45" y="1113588"/>
            <a:ext cx="5234400" cy="38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6"/>
          <p:cNvSpPr/>
          <p:nvPr/>
        </p:nvSpPr>
        <p:spPr>
          <a:xfrm>
            <a:off x="5328084" y="2301720"/>
            <a:ext cx="3510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response latency for a 5000-node Kubernetes 1.6 cluster are </a:t>
            </a:r>
            <a:r>
              <a:rPr lang="zh-TW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less than 500ms</a:t>
            </a: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even </a:t>
            </a:r>
            <a:r>
              <a:rPr lang="zh-TW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90th percentile is less than about 100ms</a:t>
            </a:r>
            <a:endParaRPr sz="2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6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1" name="Google Shape;371;p56"/>
          <p:cNvSpPr txBox="1"/>
          <p:nvPr/>
        </p:nvSpPr>
        <p:spPr>
          <a:xfrm>
            <a:off x="6144000" y="44594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https://blog.csdn.net/qq_34463875/article/details/71171927</a:t>
            </a:r>
            <a:endParaRPr sz="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532912" y="2004647"/>
            <a:ext cx="8369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lang="zh-TW" sz="3959">
                <a:latin typeface="Calibri"/>
                <a:ea typeface="Calibri"/>
                <a:cs typeface="Calibri"/>
                <a:sym typeface="Calibri"/>
              </a:rPr>
              <a:t>Shipping code to the server is too hard.</a:t>
            </a:r>
            <a:endParaRPr b="1" sz="395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8572500" y="4964909"/>
            <a:ext cx="571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Kubernetes Architecture</a:t>
            </a:r>
            <a:endParaRPr/>
          </a:p>
        </p:txBody>
      </p:sp>
      <p:pic>
        <p:nvPicPr>
          <p:cNvPr id="377" name="Google Shape;377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1761660"/>
            <a:ext cx="6010200" cy="23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Kubernetes Architecture (cont.)</a:t>
            </a:r>
            <a:endParaRPr/>
          </a:p>
        </p:txBody>
      </p:sp>
      <p:pic>
        <p:nvPicPr>
          <p:cNvPr id="384" name="Google Shape;384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598" y="1491630"/>
            <a:ext cx="6953100" cy="32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8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Kubernetes Architecture (cont.)</a:t>
            </a:r>
            <a:endParaRPr/>
          </a:p>
        </p:txBody>
      </p:sp>
      <p:pic>
        <p:nvPicPr>
          <p:cNvPr descr="https://upload.wikimedia.org/wikipedia/commons/b/be/Kubernetes.png" id="391" name="Google Shape;391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5676" y="951570"/>
            <a:ext cx="5778600" cy="40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9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3" name="Google Shape;393;p59"/>
          <p:cNvSpPr txBox="1"/>
          <p:nvPr/>
        </p:nvSpPr>
        <p:spPr>
          <a:xfrm>
            <a:off x="6144000" y="46886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https://www.jobacle.nl/?p=2688</a:t>
            </a:r>
            <a:endParaRPr sz="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Kubernetes Components</a:t>
            </a:r>
            <a:endParaRPr/>
          </a:p>
        </p:txBody>
      </p:sp>
      <p:sp>
        <p:nvSpPr>
          <p:cNvPr id="400" name="Google Shape;400;p60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Master Node</a:t>
            </a:r>
            <a:endParaRPr/>
          </a:p>
          <a:p>
            <a:pPr indent="-254000" lvl="1" marL="685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kube-apiserver</a:t>
            </a:r>
            <a:endParaRPr b="1"/>
          </a:p>
          <a:p>
            <a:pPr indent="-254000" lvl="2" marL="1028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exposes the Kubernetes API</a:t>
            </a:r>
            <a:endParaRPr/>
          </a:p>
          <a:p>
            <a:pPr indent="-254000" lvl="1" marL="685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kube-controller-manager</a:t>
            </a:r>
            <a:endParaRPr b="1"/>
          </a:p>
          <a:p>
            <a:pPr indent="-254000" lvl="2" marL="1028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A binary that runs controllers, which are the background threads that handle routine tasks in the cluster</a:t>
            </a:r>
            <a:endParaRPr/>
          </a:p>
          <a:p>
            <a:pPr indent="-254000" lvl="1" marL="685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etcd</a:t>
            </a:r>
            <a:endParaRPr b="1"/>
          </a:p>
          <a:p>
            <a:pPr indent="-254000" lvl="2" marL="1028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used as Kubernetes’ backing store</a:t>
            </a:r>
            <a:endParaRPr/>
          </a:p>
          <a:p>
            <a:pPr indent="-254000" lvl="1" marL="685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kube-scheduler</a:t>
            </a:r>
            <a:endParaRPr/>
          </a:p>
          <a:p>
            <a:pPr indent="-254000" lvl="2" marL="1028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watches newly created pods that have no node assigned, and selects a node for them to run on.</a:t>
            </a:r>
            <a:endParaRPr/>
          </a:p>
          <a:p>
            <a:pPr indent="-254000" lvl="1" marL="685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Addons</a:t>
            </a:r>
            <a:endParaRPr b="1"/>
          </a:p>
          <a:p>
            <a:pPr indent="-254000" lvl="2" marL="1028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created in the “kube-system” namespace</a:t>
            </a:r>
            <a:endParaRPr/>
          </a:p>
        </p:txBody>
      </p:sp>
      <p:sp>
        <p:nvSpPr>
          <p:cNvPr id="401" name="Google Shape;401;p60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Kubernetes Components (cont.)</a:t>
            </a:r>
            <a:endParaRPr/>
          </a:p>
        </p:txBody>
      </p:sp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Node</a:t>
            </a:r>
            <a:endParaRPr/>
          </a:p>
          <a:p>
            <a:pPr indent="-2540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kubelet</a:t>
            </a:r>
            <a:endParaRPr b="1"/>
          </a:p>
          <a:p>
            <a:pPr indent="-254000" lvl="2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the primary node agent</a:t>
            </a:r>
            <a:endParaRPr/>
          </a:p>
          <a:p>
            <a:pPr indent="-2540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kube-proxy</a:t>
            </a:r>
            <a:endParaRPr/>
          </a:p>
          <a:p>
            <a:pPr indent="-254000" lvl="2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enables the Kubernetes service abstraction by maintaining network rules on the host and performing connection forwarding</a:t>
            </a:r>
            <a:endParaRPr/>
          </a:p>
          <a:p>
            <a:pPr indent="-2540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docker</a:t>
            </a:r>
            <a:endParaRPr b="1"/>
          </a:p>
          <a:p>
            <a:pPr indent="-254000" lvl="2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dused for actually running containers.</a:t>
            </a:r>
            <a:endParaRPr/>
          </a:p>
          <a:p>
            <a:pPr indent="-2540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rkt</a:t>
            </a:r>
            <a:endParaRPr b="1"/>
          </a:p>
          <a:p>
            <a:pPr indent="-254000" lvl="2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rkt is supported experimentally as an alternative to docker.</a:t>
            </a:r>
            <a:endParaRPr/>
          </a:p>
        </p:txBody>
      </p:sp>
      <p:sp>
        <p:nvSpPr>
          <p:cNvPr id="409" name="Google Shape;409;p61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kube-controller-manager</a:t>
            </a:r>
            <a:endParaRPr/>
          </a:p>
        </p:txBody>
      </p:sp>
      <p:sp>
        <p:nvSpPr>
          <p:cNvPr id="415" name="Google Shape;415;p62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Node Controller</a:t>
            </a:r>
            <a:endParaRPr/>
          </a:p>
          <a:p>
            <a:pPr indent="-2540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Responsible for noticing &amp; responding when nodes go down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Replication Controller</a:t>
            </a:r>
            <a:endParaRPr/>
          </a:p>
          <a:p>
            <a:pPr indent="-2540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Responsible for maintaining the correct number of pods for every replication controller object in the system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Endpoints Controller</a:t>
            </a:r>
            <a:endParaRPr/>
          </a:p>
          <a:p>
            <a:pPr indent="-2540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Populates the Endpoints object (i.e., join Services &amp; Pods)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Service Account &amp; Token Controllers</a:t>
            </a:r>
            <a:endParaRPr/>
          </a:p>
          <a:p>
            <a:pPr indent="-2540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Create default accounts and API access tokens for new namespaces</a:t>
            </a:r>
            <a:endParaRPr/>
          </a:p>
        </p:txBody>
      </p:sp>
      <p:sp>
        <p:nvSpPr>
          <p:cNvPr id="416" name="Google Shape;416;p62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kubelet</a:t>
            </a:r>
            <a:endParaRPr/>
          </a:p>
        </p:txBody>
      </p:sp>
      <p:sp>
        <p:nvSpPr>
          <p:cNvPr id="423" name="Google Shape;423;p63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solidFill>
                  <a:srgbClr val="FF0000"/>
                </a:solidFill>
              </a:rPr>
              <a:t>Watches for pods </a:t>
            </a:r>
            <a:r>
              <a:rPr lang="zh-TW"/>
              <a:t>that have been assigned to its node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solidFill>
                  <a:srgbClr val="FF0000"/>
                </a:solidFill>
              </a:rPr>
              <a:t>Mounts</a:t>
            </a:r>
            <a:r>
              <a:rPr lang="zh-TW"/>
              <a:t> the pod’s required </a:t>
            </a:r>
            <a:r>
              <a:rPr lang="zh-TW">
                <a:solidFill>
                  <a:srgbClr val="FF0000"/>
                </a:solidFill>
              </a:rPr>
              <a:t>volumes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Downloads the </a:t>
            </a:r>
            <a:r>
              <a:rPr lang="zh-TW">
                <a:solidFill>
                  <a:srgbClr val="FF0000"/>
                </a:solidFill>
              </a:rPr>
              <a:t>pod’s secrets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solidFill>
                  <a:srgbClr val="FF0000"/>
                </a:solidFill>
              </a:rPr>
              <a:t>Runs the pod’s containers </a:t>
            </a:r>
            <a:r>
              <a:rPr lang="zh-TW"/>
              <a:t>via docker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Periodically executes any requested </a:t>
            </a:r>
            <a:r>
              <a:rPr lang="zh-TW">
                <a:solidFill>
                  <a:srgbClr val="FF0000"/>
                </a:solidFill>
              </a:rPr>
              <a:t>container liveness probes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Reports the </a:t>
            </a:r>
            <a:r>
              <a:rPr lang="zh-TW">
                <a:solidFill>
                  <a:srgbClr val="FF0000"/>
                </a:solidFill>
              </a:rPr>
              <a:t>status of the pod </a:t>
            </a:r>
            <a:r>
              <a:rPr lang="zh-TW"/>
              <a:t>back to the rest of the system, by creating a “mirror pod” if necessary.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Reports the </a:t>
            </a:r>
            <a:r>
              <a:rPr lang="zh-TW">
                <a:solidFill>
                  <a:srgbClr val="FF0000"/>
                </a:solidFill>
              </a:rPr>
              <a:t>status of the node</a:t>
            </a:r>
            <a:r>
              <a:rPr lang="zh-TW"/>
              <a:t> back to the rest of the system.</a:t>
            </a:r>
            <a:endParaRPr/>
          </a:p>
        </p:txBody>
      </p:sp>
      <p:sp>
        <p:nvSpPr>
          <p:cNvPr id="424" name="Google Shape;424;p63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etcd</a:t>
            </a:r>
            <a:endParaRPr/>
          </a:p>
        </p:txBody>
      </p:sp>
      <p:sp>
        <p:nvSpPr>
          <p:cNvPr id="430" name="Google Shape;430;p64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Distributed key, value store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Used for configuration and monitoring store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Used for Service discovery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JSON/REST API</a:t>
            </a:r>
            <a:endParaRPr/>
          </a:p>
        </p:txBody>
      </p:sp>
      <p:pic>
        <p:nvPicPr>
          <p:cNvPr descr="「etcd」的圖片搜尋結果" id="431" name="Google Shape;43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866" y="2372732"/>
            <a:ext cx="3571875" cy="22359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4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3" name="Google Shape;433;p64"/>
          <p:cNvSpPr txBox="1"/>
          <p:nvPr/>
        </p:nvSpPr>
        <p:spPr>
          <a:xfrm>
            <a:off x="5304675" y="48001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/>
              <a:t>https://alankent.files.wordpress.com/2014/09/etcd.png</a:t>
            </a:r>
            <a:endParaRPr sz="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Deploy etcd Cluster</a:t>
            </a: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414" y="1035498"/>
            <a:ext cx="4286250" cy="15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0" y="2759910"/>
            <a:ext cx="5029200" cy="217884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5"/>
          <p:cNvSpPr/>
          <p:nvPr/>
        </p:nvSpPr>
        <p:spPr>
          <a:xfrm>
            <a:off x="1472503" y="2679762"/>
            <a:ext cx="215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Single-Node/Development</a:t>
            </a:r>
            <a:endParaRPr sz="1100"/>
          </a:p>
        </p:txBody>
      </p:sp>
      <p:sp>
        <p:nvSpPr>
          <p:cNvPr id="442" name="Google Shape;442;p65"/>
          <p:cNvSpPr/>
          <p:nvPr/>
        </p:nvSpPr>
        <p:spPr>
          <a:xfrm>
            <a:off x="5715846" y="2482911"/>
            <a:ext cx="185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Multi-Node/Production</a:t>
            </a:r>
            <a:endParaRPr sz="1100"/>
          </a:p>
        </p:txBody>
      </p:sp>
      <p:sp>
        <p:nvSpPr>
          <p:cNvPr id="443" name="Google Shape;443;p65"/>
          <p:cNvSpPr/>
          <p:nvPr/>
        </p:nvSpPr>
        <p:spPr>
          <a:xfrm>
            <a:off x="4794739" y="4889585"/>
            <a:ext cx="5211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https://coreos.com/os/docs/latest/cluster-architectures.html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65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flannel</a:t>
            </a:r>
            <a:endParaRPr/>
          </a:p>
        </p:txBody>
      </p:sp>
      <p:sp>
        <p:nvSpPr>
          <p:cNvPr id="450" name="Google Shape;450;p66"/>
          <p:cNvSpPr txBox="1"/>
          <p:nvPr>
            <p:ph idx="1" type="body"/>
          </p:nvPr>
        </p:nvSpPr>
        <p:spPr>
          <a:xfrm>
            <a:off x="175847" y="1437624"/>
            <a:ext cx="28839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A virtual network that gives a subnet to each host for use with container runtimes</a:t>
            </a:r>
            <a:endParaRPr/>
          </a:p>
        </p:txBody>
      </p:sp>
      <p:pic>
        <p:nvPicPr>
          <p:cNvPr descr="Life of a packet" id="451" name="Google Shape;4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7844" y="1053140"/>
            <a:ext cx="5706127" cy="3933693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6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3" name="Google Shape;453;p66"/>
          <p:cNvSpPr txBox="1"/>
          <p:nvPr/>
        </p:nvSpPr>
        <p:spPr>
          <a:xfrm>
            <a:off x="6144000" y="489122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/>
              <a:t>https://elatov.github.io/2017/10/using-flannel-with-coreos/</a:t>
            </a:r>
            <a:endParaRPr sz="7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69" name="Google Shape;169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68" y="209117"/>
            <a:ext cx="9024600" cy="4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8572500" y="4964909"/>
            <a:ext cx="571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1" name="Google Shape;171;p31"/>
          <p:cNvSpPr txBox="1"/>
          <p:nvPr/>
        </p:nvSpPr>
        <p:spPr>
          <a:xfrm>
            <a:off x="7606425" y="4849175"/>
            <a:ext cx="1486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4"/>
              </a:rPr>
              <a:t>https://www.docker.com</a:t>
            </a:r>
            <a:endParaRPr sz="9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7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The Key Concept</a:t>
            </a:r>
            <a:endParaRPr/>
          </a:p>
        </p:txBody>
      </p:sp>
      <p:sp>
        <p:nvSpPr>
          <p:cNvPr id="459" name="Google Shape;459;p67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0" name="Google Shape;460;p67"/>
          <p:cNvSpPr txBox="1"/>
          <p:nvPr>
            <p:ph idx="1" type="body"/>
          </p:nvPr>
        </p:nvSpPr>
        <p:spPr>
          <a:xfrm>
            <a:off x="633845" y="1371600"/>
            <a:ext cx="7886700" cy="297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228600" rtl="0" algn="l">
              <a:lnSpc>
                <a:spcPct val="75000"/>
              </a:lnSpc>
              <a:spcBef>
                <a:spcPts val="10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Pod</a:t>
            </a:r>
            <a:endParaRPr sz="2100"/>
          </a:p>
          <a:p>
            <a:pPr indent="-298450" lvl="1" marL="5715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Smallest deployable unit</a:t>
            </a:r>
            <a:endParaRPr sz="2100"/>
          </a:p>
          <a:p>
            <a:pPr indent="-298450" lvl="1" marL="5715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Shared context</a:t>
            </a:r>
            <a:endParaRPr sz="2100"/>
          </a:p>
          <a:p>
            <a:pPr indent="-298450" lvl="0" marL="2286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Service</a:t>
            </a:r>
            <a:endParaRPr sz="2100"/>
          </a:p>
          <a:p>
            <a:pPr indent="-298450" lvl="1" marL="5715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Targets pods</a:t>
            </a:r>
            <a:endParaRPr sz="2100"/>
          </a:p>
          <a:p>
            <a:pPr indent="-298450" lvl="1" marL="5715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Long-lived</a:t>
            </a:r>
            <a:endParaRPr sz="2100"/>
          </a:p>
          <a:p>
            <a:pPr indent="-298450" lvl="0" marL="2286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Deployment (Replication controller)</a:t>
            </a:r>
            <a:endParaRPr sz="2100"/>
          </a:p>
          <a:p>
            <a:pPr indent="-298450" lvl="1" marL="5715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Ensure N pods are running</a:t>
            </a:r>
            <a:endParaRPr sz="2100"/>
          </a:p>
          <a:p>
            <a:pPr indent="-298450" lvl="1" marL="5715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Pod template</a:t>
            </a:r>
            <a:endParaRPr sz="2100"/>
          </a:p>
          <a:p>
            <a:pPr indent="-298450" lvl="0" marL="2286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Label</a:t>
            </a:r>
            <a:endParaRPr sz="2100"/>
          </a:p>
          <a:p>
            <a:pPr indent="-298450" lvl="1" marL="5715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Key/value pair</a:t>
            </a:r>
            <a:endParaRPr sz="2100"/>
          </a:p>
          <a:p>
            <a:pPr indent="-298450" lvl="1" marL="5715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Organize, select objects</a:t>
            </a:r>
            <a:endParaRPr sz="2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8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Nodes</a:t>
            </a:r>
            <a:endParaRPr/>
          </a:p>
        </p:txBody>
      </p:sp>
      <p:pic>
        <p:nvPicPr>
          <p:cNvPr id="466" name="Google Shape;466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0590" y="681540"/>
            <a:ext cx="5214300" cy="40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8"/>
          <p:cNvSpPr/>
          <p:nvPr/>
        </p:nvSpPr>
        <p:spPr>
          <a:xfrm>
            <a:off x="302412" y="1730200"/>
            <a:ext cx="3996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node is a </a:t>
            </a:r>
            <a:r>
              <a:rPr lang="zh-TW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worker machine </a:t>
            </a: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Kubernetes and may be a VM or physical machine</a:t>
            </a:r>
            <a:endParaRPr sz="1100"/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Char char="•"/>
            </a:pPr>
            <a:r>
              <a:rPr lang="zh-TW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Multiple Pods</a:t>
            </a: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run on one Node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68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9" name="Google Shape;469;p68"/>
          <p:cNvSpPr txBox="1"/>
          <p:nvPr/>
        </p:nvSpPr>
        <p:spPr>
          <a:xfrm>
            <a:off x="5402775" y="4742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https://kubernetes.io/</a:t>
            </a:r>
            <a:endParaRPr sz="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Pods</a:t>
            </a:r>
            <a:endParaRPr/>
          </a:p>
        </p:txBody>
      </p:sp>
      <p:sp>
        <p:nvSpPr>
          <p:cNvPr id="476" name="Google Shape;476;p69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A group of one or more containers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Containers within a pod share IP, port, namespaces and  volumes.</a:t>
            </a:r>
            <a:endParaRPr/>
          </a:p>
        </p:txBody>
      </p:sp>
      <p:pic>
        <p:nvPicPr>
          <p:cNvPr id="477" name="Google Shape;47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950" y="2359151"/>
            <a:ext cx="2322258" cy="255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838" y="2733768"/>
            <a:ext cx="562927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9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0" name="Google Shape;480;p69"/>
          <p:cNvSpPr txBox="1"/>
          <p:nvPr/>
        </p:nvSpPr>
        <p:spPr>
          <a:xfrm>
            <a:off x="5402775" y="4742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https://kubernetes.io/</a:t>
            </a:r>
            <a:endParaRPr sz="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0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Service</a:t>
            </a:r>
            <a:endParaRPr/>
          </a:p>
        </p:txBody>
      </p:sp>
      <p:pic>
        <p:nvPicPr>
          <p:cNvPr id="487" name="Google Shape;487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7934" y="573528"/>
            <a:ext cx="4536600" cy="44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0"/>
          <p:cNvSpPr/>
          <p:nvPr/>
        </p:nvSpPr>
        <p:spPr>
          <a:xfrm>
            <a:off x="305526" y="2409732"/>
            <a:ext cx="41013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Persistent</a:t>
            </a:r>
            <a:endParaRPr sz="1100"/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Char char="•"/>
            </a:pPr>
            <a:r>
              <a:rPr lang="zh-TW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Routes traffic </a:t>
            </a: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a set of Pods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</a:t>
            </a:r>
            <a:r>
              <a:rPr lang="zh-TW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load balancer</a:t>
            </a:r>
            <a:endParaRPr sz="1100"/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</a:t>
            </a:r>
            <a:r>
              <a:rPr lang="zh-TW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discovery </a:t>
            </a:r>
            <a:endParaRPr sz="1100"/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stable </a:t>
            </a:r>
            <a:r>
              <a:rPr lang="zh-TW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service address</a:t>
            </a:r>
            <a:endParaRPr sz="1100"/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pods by label selector</a:t>
            </a:r>
            <a:endParaRPr sz="1100"/>
          </a:p>
        </p:txBody>
      </p:sp>
      <p:sp>
        <p:nvSpPr>
          <p:cNvPr id="489" name="Google Shape;489;p70"/>
          <p:cNvSpPr/>
          <p:nvPr/>
        </p:nvSpPr>
        <p:spPr>
          <a:xfrm>
            <a:off x="413538" y="1275606"/>
            <a:ext cx="33258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Service is an abstraction which defines a logical set of Pods and a policy by which to access them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70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1" name="Google Shape;491;p70"/>
          <p:cNvSpPr txBox="1"/>
          <p:nvPr/>
        </p:nvSpPr>
        <p:spPr>
          <a:xfrm>
            <a:off x="5402775" y="4742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https://kubernetes.io/</a:t>
            </a:r>
            <a:endParaRPr sz="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Label</a:t>
            </a:r>
            <a:endParaRPr/>
          </a:p>
        </p:txBody>
      </p:sp>
      <p:pic>
        <p:nvPicPr>
          <p:cNvPr id="497" name="Google Shape;497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7964" y="357504"/>
            <a:ext cx="4320600" cy="4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1"/>
          <p:cNvSpPr txBox="1"/>
          <p:nvPr/>
        </p:nvSpPr>
        <p:spPr>
          <a:xfrm>
            <a:off x="629562" y="1545636"/>
            <a:ext cx="3618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r>
              <a:rPr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sematic meaning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</a:t>
            </a: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selector</a:t>
            </a:r>
            <a:endParaRPr sz="1100"/>
          </a:p>
          <a:p>
            <a:pPr indent="-254000" lvl="1" marL="596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of objects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1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0" name="Google Shape;500;p71"/>
          <p:cNvSpPr txBox="1"/>
          <p:nvPr/>
        </p:nvSpPr>
        <p:spPr>
          <a:xfrm>
            <a:off x="5402775" y="4742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https://kubernetes.io/</a:t>
            </a:r>
            <a:endParaRPr sz="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2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Deployment (Replication Controller)</a:t>
            </a:r>
            <a:endParaRPr/>
          </a:p>
        </p:txBody>
      </p:sp>
      <p:sp>
        <p:nvSpPr>
          <p:cNvPr id="506" name="Google Shape;506;p72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Provides declarative </a:t>
            </a:r>
            <a:r>
              <a:rPr lang="zh-TW">
                <a:solidFill>
                  <a:srgbClr val="FF0000"/>
                </a:solidFill>
              </a:rPr>
              <a:t>updates for </a:t>
            </a:r>
            <a:r>
              <a:rPr lang="zh-TW" u="sng">
                <a:solidFill>
                  <a:schemeClr val="hlink"/>
                </a:solidFill>
                <a:hlinkClick r:id="rId3"/>
              </a:rPr>
              <a:t>Pods</a:t>
            </a:r>
            <a:r>
              <a:rPr lang="zh-TW">
                <a:solidFill>
                  <a:srgbClr val="FF0000"/>
                </a:solidFill>
              </a:rPr>
              <a:t> and </a:t>
            </a:r>
            <a:r>
              <a:rPr lang="zh-TW" u="sng">
                <a:solidFill>
                  <a:schemeClr val="hlink"/>
                </a:solidFill>
                <a:hlinkClick r:id="rId4"/>
              </a:rPr>
              <a:t>ReplicaSets</a:t>
            </a:r>
            <a:endParaRPr u="sng">
              <a:solidFill>
                <a:srgbClr val="FF0000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zh-TW">
                <a:solidFill>
                  <a:srgbClr val="FF0000"/>
                </a:solidFill>
              </a:rPr>
              <a:t>Rollout</a:t>
            </a:r>
            <a:r>
              <a:rPr lang="zh-TW"/>
              <a:t>/ Roll back a ReplicaSet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zh-TW">
                <a:solidFill>
                  <a:srgbClr val="FF0000"/>
                </a:solidFill>
              </a:rPr>
              <a:t>Scale up</a:t>
            </a:r>
            <a:r>
              <a:rPr lang="zh-TW"/>
              <a:t> the deployment</a:t>
            </a:r>
            <a:endParaRPr/>
          </a:p>
        </p:txBody>
      </p:sp>
      <p:sp>
        <p:nvSpPr>
          <p:cNvPr id="507" name="Google Shape;507;p72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3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Namespace</a:t>
            </a:r>
            <a:endParaRPr/>
          </a:p>
        </p:txBody>
      </p:sp>
      <p:sp>
        <p:nvSpPr>
          <p:cNvPr id="513" name="Google Shape;513;p73"/>
          <p:cNvSpPr txBox="1"/>
          <p:nvPr>
            <p:ph idx="1" type="body"/>
          </p:nvPr>
        </p:nvSpPr>
        <p:spPr>
          <a:xfrm>
            <a:off x="633845" y="1371600"/>
            <a:ext cx="81507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Group + segment pods, rcs, volumes and secrets from each other</a:t>
            </a:r>
            <a:endParaRPr/>
          </a:p>
        </p:txBody>
      </p:sp>
      <p:sp>
        <p:nvSpPr>
          <p:cNvPr id="514" name="Google Shape;514;p73"/>
          <p:cNvSpPr/>
          <p:nvPr/>
        </p:nvSpPr>
        <p:spPr>
          <a:xfrm>
            <a:off x="4444525" y="4820375"/>
            <a:ext cx="437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https://www.slideshare.net/imesh/multitenancy-in-c5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93" y="1815666"/>
            <a:ext cx="7349005" cy="2899793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3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4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Annotations</a:t>
            </a:r>
            <a:endParaRPr/>
          </a:p>
        </p:txBody>
      </p:sp>
      <p:sp>
        <p:nvSpPr>
          <p:cNvPr id="523" name="Google Shape;523;p74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Annotations are </a:t>
            </a:r>
            <a:r>
              <a:rPr lang="zh-TW">
                <a:solidFill>
                  <a:srgbClr val="FF0000"/>
                </a:solidFill>
              </a:rPr>
              <a:t>not used to identify and select objects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Use Case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zh-TW">
                <a:solidFill>
                  <a:srgbClr val="FF0000"/>
                </a:solidFill>
              </a:rPr>
              <a:t>Default/auto-generated configuration </a:t>
            </a:r>
            <a:endParaRPr>
              <a:solidFill>
                <a:srgbClr val="FF0000"/>
              </a:solidFill>
            </a:endParaRPr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zh-TW">
                <a:solidFill>
                  <a:srgbClr val="FF0000"/>
                </a:solidFill>
              </a:rPr>
              <a:t>Build, release, or image information </a:t>
            </a:r>
            <a:r>
              <a:rPr lang="zh-TW"/>
              <a:t>like timestamps, release IDs, git branch, PR numbers, image hashes, and registry address.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/>
              <a:t>Phone or pager numbers of persons responsible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/>
              <a:t>Directory entries that specify where that information can be found, such as a team web site.</a:t>
            </a:r>
            <a:endParaRPr/>
          </a:p>
        </p:txBody>
      </p:sp>
      <p:sp>
        <p:nvSpPr>
          <p:cNvPr id="524" name="Google Shape;524;p74"/>
          <p:cNvSpPr/>
          <p:nvPr/>
        </p:nvSpPr>
        <p:spPr>
          <a:xfrm>
            <a:off x="5922150" y="3705876"/>
            <a:ext cx="1890300" cy="7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"annotations": 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"key1" : "value1", 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"key2" : "value2" } </a:t>
            </a:r>
            <a:endParaRPr sz="1100"/>
          </a:p>
        </p:txBody>
      </p:sp>
      <p:sp>
        <p:nvSpPr>
          <p:cNvPr id="525" name="Google Shape;525;p74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5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Kubernetes YAML</a:t>
            </a:r>
            <a:endParaRPr/>
          </a:p>
        </p:txBody>
      </p:sp>
      <p:sp>
        <p:nvSpPr>
          <p:cNvPr id="532" name="Google Shape;532;p75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YAML file describes the required fields and object spec for Kubernetes</a:t>
            </a:r>
            <a:endParaRPr/>
          </a:p>
        </p:txBody>
      </p:sp>
      <p:sp>
        <p:nvSpPr>
          <p:cNvPr id="533" name="Google Shape;533;p75"/>
          <p:cNvSpPr/>
          <p:nvPr/>
        </p:nvSpPr>
        <p:spPr>
          <a:xfrm>
            <a:off x="1169622" y="1750264"/>
            <a:ext cx="2430300" cy="339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None/>
            </a:pPr>
            <a:r>
              <a:rPr b="1"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apiVersion</a:t>
            </a: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apps/v1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None/>
            </a:pPr>
            <a:r>
              <a:rPr b="1"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kind</a:t>
            </a: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Deployment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None/>
            </a:pPr>
            <a:r>
              <a:rPr b="1"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name: nginx-deployment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replicas: 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template: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metadata: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labels: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app: nginx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spec: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containers: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- name: nginx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image: nginx:1.7.9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ports: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- containerPort: 80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5"/>
          <p:cNvSpPr/>
          <p:nvPr/>
        </p:nvSpPr>
        <p:spPr>
          <a:xfrm>
            <a:off x="3947968" y="1977684"/>
            <a:ext cx="45720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apiVersion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version of the Kubernetes API you’re using to create this object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kind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kind of object you want to create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that helps </a:t>
            </a:r>
            <a:r>
              <a:rPr b="0" i="0" lang="zh-TW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uniquely identify the object</a:t>
            </a: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including a name string, UID, and optional namespace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6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lang="zh-TW" sz="3200"/>
              <a:t>The Illustrated Children's Guide to Kubernetes</a:t>
            </a:r>
            <a:endParaRPr sz="3200"/>
          </a:p>
        </p:txBody>
      </p:sp>
      <p:sp>
        <p:nvSpPr>
          <p:cNvPr id="541" name="Google Shape;541;p76"/>
          <p:cNvSpPr/>
          <p:nvPr/>
        </p:nvSpPr>
        <p:spPr>
          <a:xfrm>
            <a:off x="3377601" y="4807675"/>
            <a:ext cx="2768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http://www.bilibili.com/video/av10087636/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76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43" name="Google Shape;543;p7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263" y="1045745"/>
            <a:ext cx="6687900" cy="3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77" name="Google Shape;177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177" y="172967"/>
            <a:ext cx="8449200" cy="47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>
            <p:ph idx="12" type="sldNum"/>
          </p:nvPr>
        </p:nvSpPr>
        <p:spPr>
          <a:xfrm>
            <a:off x="8572500" y="4964909"/>
            <a:ext cx="571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9" name="Google Shape;179;p32"/>
          <p:cNvSpPr txBox="1"/>
          <p:nvPr/>
        </p:nvSpPr>
        <p:spPr>
          <a:xfrm>
            <a:off x="7606425" y="4849175"/>
            <a:ext cx="1486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4"/>
              </a:rPr>
              <a:t>https://www.docker.com</a:t>
            </a:r>
            <a:endParaRPr sz="9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Deploy on bare metal or cloud?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TW"/>
              <a:t>Bare metal</a:t>
            </a:r>
            <a:endParaRPr/>
          </a:p>
          <a:p>
            <a:pPr indent="-222250" lvl="1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Hardware can’t support virtualization</a:t>
            </a:r>
            <a:endParaRPr sz="2100"/>
          </a:p>
          <a:p>
            <a:pPr indent="-222250" lvl="2" marL="863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zh-TW" sz="2100"/>
              <a:t>CPU Model: Dual Core AMD Opteron(tm) Processor 270</a:t>
            </a:r>
            <a:endParaRPr sz="2100"/>
          </a:p>
          <a:p>
            <a:pPr indent="-222250" lvl="1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Better performance</a:t>
            </a:r>
            <a:endParaRPr sz="2100"/>
          </a:p>
          <a:p>
            <a:pPr indent="-222250" lvl="2" marL="863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zh-TW" sz="2100"/>
              <a:t>Bare metal vs. VM</a:t>
            </a:r>
            <a:endParaRPr sz="2100"/>
          </a:p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TW"/>
              <a:t>Cloud</a:t>
            </a:r>
            <a:endParaRPr/>
          </a:p>
          <a:p>
            <a:pPr indent="-222250" lvl="1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Well integrated with networking and storag</a:t>
            </a:r>
            <a:r>
              <a:rPr lang="zh-TW"/>
              <a:t>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8"/>
          <p:cNvSpPr txBox="1"/>
          <p:nvPr>
            <p:ph type="title"/>
          </p:nvPr>
        </p:nvSpPr>
        <p:spPr>
          <a:xfrm>
            <a:off x="475384" y="205740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What’s kubeadm?</a:t>
            </a:r>
            <a:endParaRPr/>
          </a:p>
        </p:txBody>
      </p:sp>
      <p:sp>
        <p:nvSpPr>
          <p:cNvPr id="556" name="Google Shape;556;p78"/>
          <p:cNvSpPr txBox="1"/>
          <p:nvPr>
            <p:ph idx="1" type="body"/>
          </p:nvPr>
        </p:nvSpPr>
        <p:spPr>
          <a:xfrm>
            <a:off x="475371" y="1028700"/>
            <a:ext cx="85770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 deployment tool that simplified Kubernetes cluster installation flow</a:t>
            </a:r>
            <a:endParaRPr/>
          </a:p>
        </p:txBody>
      </p:sp>
      <p:pic>
        <p:nvPicPr>
          <p:cNvPr descr="https://storage.googleapis.com/static.ianlewis.org/prod/img/755/kubernetes-arch.png" id="557" name="Google Shape;55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682" y="2139702"/>
            <a:ext cx="5446403" cy="2677706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8"/>
          <p:cNvSpPr txBox="1"/>
          <p:nvPr/>
        </p:nvSpPr>
        <p:spPr>
          <a:xfrm>
            <a:off x="5966850" y="48509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</a:rPr>
              <a:t>https://www.ianlewis.org/en/how-kubeadm-initializes-your-kubernetes-master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Installing Kubernetes on Linux with kubeadm</a:t>
            </a:r>
            <a:endParaRPr/>
          </a:p>
        </p:txBody>
      </p:sp>
      <p:sp>
        <p:nvSpPr>
          <p:cNvPr id="565" name="Google Shape;565;p79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Install Ubuntu 16.04+ or CentOS 7+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Swap disabled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Installing kubelet and kubeadm on your hosts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Initializing your master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Installing a pod network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Joining your nodes</a:t>
            </a:r>
            <a:endParaRPr/>
          </a:p>
        </p:txBody>
      </p:sp>
      <p:sp>
        <p:nvSpPr>
          <p:cNvPr id="566" name="Google Shape;566;p79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0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Installing kubelet and kubeadm on your hosts</a:t>
            </a:r>
            <a:endParaRPr/>
          </a:p>
        </p:txBody>
      </p:sp>
      <p:sp>
        <p:nvSpPr>
          <p:cNvPr id="572" name="Google Shape;572;p80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Install the following packages on all the machines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Docker</a:t>
            </a:r>
            <a:endParaRPr/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the container runtime</a:t>
            </a:r>
            <a:endParaRPr b="1"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Kubelet</a:t>
            </a:r>
            <a:endParaRPr b="1"/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the most core component of Kubernetes</a:t>
            </a:r>
            <a:endParaRPr b="1"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Kubectl</a:t>
            </a:r>
            <a:endParaRPr b="1"/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the command to control the cluster once it’s running</a:t>
            </a:r>
            <a:endParaRPr b="1"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Kubeadm</a:t>
            </a:r>
            <a:endParaRPr b="1"/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the command to bootstrap the cluster</a:t>
            </a:r>
            <a:endParaRPr/>
          </a:p>
        </p:txBody>
      </p:sp>
      <p:sp>
        <p:nvSpPr>
          <p:cNvPr id="573" name="Google Shape;573;p80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1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Initializing your master</a:t>
            </a:r>
            <a:endParaRPr/>
          </a:p>
        </p:txBody>
      </p:sp>
      <p:sp>
        <p:nvSpPr>
          <p:cNvPr id="579" name="Google Shape;579;p81"/>
          <p:cNvSpPr txBox="1"/>
          <p:nvPr>
            <p:ph idx="1" type="body"/>
          </p:nvPr>
        </p:nvSpPr>
        <p:spPr>
          <a:xfrm>
            <a:off x="633845" y="123845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900"/>
              <a:t>Run a series of </a:t>
            </a:r>
            <a:r>
              <a:rPr b="1" lang="zh-TW" sz="1900"/>
              <a:t>pre-flight checks</a:t>
            </a:r>
            <a:endParaRPr b="1" sz="1900"/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900"/>
              <a:t>Generate  </a:t>
            </a:r>
            <a:r>
              <a:rPr b="1" lang="zh-TW" sz="1900"/>
              <a:t>tokens</a:t>
            </a:r>
            <a:endParaRPr b="1" sz="1900"/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900"/>
              <a:t>Generates a </a:t>
            </a:r>
            <a:r>
              <a:rPr b="1" lang="zh-TW" sz="1900"/>
              <a:t>self-signed CA</a:t>
            </a:r>
            <a:endParaRPr b="1" sz="1900"/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900"/>
              <a:t>Outputting a </a:t>
            </a:r>
            <a:r>
              <a:rPr b="1" lang="zh-TW" sz="1900"/>
              <a:t>kubeconfig</a:t>
            </a:r>
            <a:r>
              <a:rPr lang="zh-TW" sz="1900"/>
              <a:t> file for the kubelet and an additional kubeconfig file for administration.</a:t>
            </a:r>
            <a:endParaRPr sz="1900"/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900"/>
              <a:t>Generates Kubernetes </a:t>
            </a:r>
            <a:r>
              <a:rPr b="1" lang="zh-TW" sz="1900"/>
              <a:t>Static Pod manifests</a:t>
            </a:r>
            <a:r>
              <a:rPr lang="zh-TW" sz="1900"/>
              <a:t> for the API server, controller manager and scheduler. </a:t>
            </a:r>
            <a:endParaRPr sz="1900"/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zh-TW" sz="1900"/>
              <a:t>Run control plane components </a:t>
            </a:r>
            <a:r>
              <a:rPr lang="zh-TW" sz="1900"/>
              <a:t>on master node </a:t>
            </a:r>
            <a:endParaRPr sz="1900"/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900"/>
              <a:t>Sets up the </a:t>
            </a:r>
            <a:r>
              <a:rPr b="1" lang="zh-TW" sz="1900"/>
              <a:t>RBAC authorization system </a:t>
            </a:r>
            <a:r>
              <a:rPr lang="zh-TW" sz="1900"/>
              <a:t>and writes a special </a:t>
            </a:r>
            <a:r>
              <a:rPr b="1" lang="zh-TW" sz="1900"/>
              <a:t>ConfigMap</a:t>
            </a:r>
            <a:r>
              <a:rPr lang="zh-TW" sz="1900"/>
              <a:t> for kubelets trust</a:t>
            </a:r>
            <a:endParaRPr sz="1900"/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zh-TW" sz="1900"/>
              <a:t>Installs add-on components</a:t>
            </a:r>
            <a:r>
              <a:rPr lang="zh-TW" sz="1900"/>
              <a:t> via the API server</a:t>
            </a:r>
            <a:endParaRPr sz="1900"/>
          </a:p>
          <a:p>
            <a:pPr indent="-3048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900"/>
              <a:t>DNS server and the kube-proxy DaemonSet</a:t>
            </a:r>
            <a:endParaRPr sz="1900"/>
          </a:p>
        </p:txBody>
      </p:sp>
      <p:sp>
        <p:nvSpPr>
          <p:cNvPr id="580" name="Google Shape;580;p81"/>
          <p:cNvSpPr/>
          <p:nvPr/>
        </p:nvSpPr>
        <p:spPr>
          <a:xfrm>
            <a:off x="2241443" y="4570337"/>
            <a:ext cx="466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kubeadm init </a:t>
            </a: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--pod-network-cidr 10.244.0.0/16</a:t>
            </a:r>
            <a:endParaRPr sz="1100"/>
          </a:p>
        </p:txBody>
      </p:sp>
      <p:sp>
        <p:nvSpPr>
          <p:cNvPr id="581" name="Google Shape;581;p81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2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Installing a pod network (kube-router)</a:t>
            </a:r>
            <a:endParaRPr/>
          </a:p>
        </p:txBody>
      </p:sp>
      <p:sp>
        <p:nvSpPr>
          <p:cNvPr id="587" name="Google Shape;587;p82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kubectl apply -f https://raw.githubusercontent.com/cloudnativelabs/kube-router/master/daemonset/kubeadm-kuberouter.yaml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3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Installing a pod network (flannel)</a:t>
            </a:r>
            <a:endParaRPr/>
          </a:p>
        </p:txBody>
      </p:sp>
      <p:sp>
        <p:nvSpPr>
          <p:cNvPr id="593" name="Google Shape;593;p83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kubectl apply --namespace kube-system -f https://raw.githubusercontent.com/coreos/flannel/master/Documentation/kube-flannel.yml</a:t>
            </a:r>
            <a:endParaRPr i="1"/>
          </a:p>
        </p:txBody>
      </p:sp>
      <p:sp>
        <p:nvSpPr>
          <p:cNvPr id="594" name="Google Shape;594;p83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4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Installing a pod network (weave)</a:t>
            </a:r>
            <a:endParaRPr/>
          </a:p>
        </p:txBody>
      </p:sp>
      <p:sp>
        <p:nvSpPr>
          <p:cNvPr id="600" name="Google Shape;600;p84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kubectl apply -n kube-system -f \</a:t>
            </a:r>
            <a:endParaRPr i="1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"https://cloud.weave.works/k8s/net?k8s-version=$(kubectl version | base64 | tr -d '\n')"</a:t>
            </a:r>
            <a:endParaRPr i="1"/>
          </a:p>
        </p:txBody>
      </p:sp>
      <p:sp>
        <p:nvSpPr>
          <p:cNvPr id="601" name="Google Shape;601;p84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5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Joining your nodes</a:t>
            </a:r>
            <a:endParaRPr/>
          </a:p>
        </p:txBody>
      </p:sp>
      <p:sp>
        <p:nvSpPr>
          <p:cNvPr id="607" name="Google Shape;607;p85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D4B48"/>
              </a:buClr>
              <a:buSzPts val="1400"/>
              <a:buChar char="●"/>
            </a:pPr>
            <a:r>
              <a:rPr i="1" lang="zh-TW">
                <a:solidFill>
                  <a:srgbClr val="BD4B48"/>
                </a:solidFill>
              </a:rPr>
              <a:t>Install Ubuntu 16.04+ or CentOS 7+</a:t>
            </a:r>
            <a:endParaRPr i="1">
              <a:solidFill>
                <a:srgbClr val="BD4B4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D4B48"/>
              </a:buClr>
              <a:buSzPts val="1400"/>
              <a:buChar char="●"/>
            </a:pPr>
            <a:r>
              <a:rPr i="1" lang="zh-TW">
                <a:solidFill>
                  <a:srgbClr val="BD4B48"/>
                </a:solidFill>
              </a:rPr>
              <a:t>Swap disabled</a:t>
            </a:r>
            <a:endParaRPr i="1">
              <a:solidFill>
                <a:srgbClr val="BD4B4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D4B48"/>
              </a:buClr>
              <a:buSzPts val="1400"/>
              <a:buChar char="●"/>
            </a:pPr>
            <a:r>
              <a:rPr i="1" lang="zh-TW">
                <a:solidFill>
                  <a:srgbClr val="BD4B48"/>
                </a:solidFill>
              </a:rPr>
              <a:t>Installing kubelet and kubeadm on your hosts</a:t>
            </a:r>
            <a:endParaRPr>
              <a:solidFill>
                <a:srgbClr val="BD4B48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Downloads root CA information from the API server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Creates a local key pair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Configures the local kubelet to connect to the API server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5"/>
          <p:cNvSpPr/>
          <p:nvPr/>
        </p:nvSpPr>
        <p:spPr>
          <a:xfrm>
            <a:off x="1277634" y="3489852"/>
            <a:ext cx="5665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kubeadm join --token &lt;token&gt; &lt;master-ip&gt;:&lt;master-port&gt;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85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6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Guestbook Example</a:t>
            </a:r>
            <a:endParaRPr/>
          </a:p>
        </p:txBody>
      </p:sp>
      <p:sp>
        <p:nvSpPr>
          <p:cNvPr id="615" name="Google Shape;615;p86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This example shows 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How to </a:t>
            </a:r>
            <a:r>
              <a:rPr lang="zh-TW">
                <a:solidFill>
                  <a:srgbClr val="FF0000"/>
                </a:solidFill>
              </a:rPr>
              <a:t>build a simple multi-tier web </a:t>
            </a:r>
            <a:r>
              <a:rPr lang="zh-TW"/>
              <a:t>application using Kubernetes and Docker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The application consists of 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 </a:t>
            </a:r>
            <a:r>
              <a:rPr lang="zh-TW">
                <a:solidFill>
                  <a:srgbClr val="FF0000"/>
                </a:solidFill>
              </a:rPr>
              <a:t>web front-end</a:t>
            </a:r>
            <a:r>
              <a:rPr lang="zh-TW"/>
              <a:t> 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rgbClr val="FF0000"/>
                </a:solidFill>
              </a:rPr>
              <a:t>Redis master</a:t>
            </a:r>
            <a:r>
              <a:rPr lang="zh-TW"/>
              <a:t> for storage, 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Replicated set of </a:t>
            </a:r>
            <a:r>
              <a:rPr lang="zh-TW">
                <a:solidFill>
                  <a:srgbClr val="FF0000"/>
                </a:solidFill>
              </a:rPr>
              <a:t>Redis slaves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Use Kubernetes 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deployments and services</a:t>
            </a:r>
            <a:endParaRPr/>
          </a:p>
        </p:txBody>
      </p:sp>
      <p:sp>
        <p:nvSpPr>
          <p:cNvPr id="616" name="Google Shape;616;p86"/>
          <p:cNvSpPr/>
          <p:nvPr/>
        </p:nvSpPr>
        <p:spPr>
          <a:xfrm>
            <a:off x="1763688" y="4299942"/>
            <a:ext cx="6102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https://github.com/kubernetes/examples/tree/master/guestbook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5" name="Google Shape;18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808" y="0"/>
            <a:ext cx="8284500" cy="48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>
            <p:ph idx="12" type="sldNum"/>
          </p:nvPr>
        </p:nvSpPr>
        <p:spPr>
          <a:xfrm>
            <a:off x="8572500" y="4964909"/>
            <a:ext cx="571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7" name="Google Shape;187;p33"/>
          <p:cNvSpPr txBox="1"/>
          <p:nvPr/>
        </p:nvSpPr>
        <p:spPr>
          <a:xfrm>
            <a:off x="7606425" y="4849175"/>
            <a:ext cx="1486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4"/>
              </a:rPr>
              <a:t>https://www.docker.com</a:t>
            </a:r>
            <a:endParaRPr sz="9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7"/>
          <p:cNvSpPr/>
          <p:nvPr/>
        </p:nvSpPr>
        <p:spPr>
          <a:xfrm>
            <a:off x="6600605" y="3819927"/>
            <a:ext cx="1066200" cy="1144800"/>
          </a:xfrm>
          <a:prstGeom prst="rect">
            <a:avLst/>
          </a:prstGeom>
          <a:gradFill>
            <a:gsLst>
              <a:gs pos="0">
                <a:srgbClr val="FDD9C6"/>
              </a:gs>
              <a:gs pos="50000">
                <a:srgbClr val="FAC5A7"/>
              </a:gs>
              <a:gs pos="100000">
                <a:srgbClr val="FEB991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redis-slave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87"/>
          <p:cNvSpPr/>
          <p:nvPr/>
        </p:nvSpPr>
        <p:spPr>
          <a:xfrm>
            <a:off x="4294985" y="3813888"/>
            <a:ext cx="1066200" cy="1144800"/>
          </a:xfrm>
          <a:prstGeom prst="rect">
            <a:avLst/>
          </a:prstGeom>
          <a:gradFill>
            <a:gsLst>
              <a:gs pos="0">
                <a:srgbClr val="FDD9C6"/>
              </a:gs>
              <a:gs pos="50000">
                <a:srgbClr val="FAC5A7"/>
              </a:gs>
              <a:gs pos="100000">
                <a:srgbClr val="FEB991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redis-master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7"/>
          <p:cNvSpPr/>
          <p:nvPr/>
        </p:nvSpPr>
        <p:spPr>
          <a:xfrm>
            <a:off x="2156653" y="1364255"/>
            <a:ext cx="2230200" cy="1080300"/>
          </a:xfrm>
          <a:prstGeom prst="rect">
            <a:avLst/>
          </a:prstGeom>
          <a:gradFill>
            <a:gsLst>
              <a:gs pos="0">
                <a:srgbClr val="FDD9C6"/>
              </a:gs>
              <a:gs pos="50000">
                <a:srgbClr val="FAC5A7"/>
              </a:gs>
              <a:gs pos="100000">
                <a:srgbClr val="FEB991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7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Guestbook Architecture</a:t>
            </a:r>
            <a:endParaRPr/>
          </a:p>
        </p:txBody>
      </p:sp>
      <p:pic>
        <p:nvPicPr>
          <p:cNvPr descr="「php」的圖片搜尋結果" id="626" name="Google Shape;62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259" y="1681628"/>
            <a:ext cx="1412494" cy="762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redis」的圖片搜尋結果" id="627" name="Google Shape;62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4985" y="3996807"/>
            <a:ext cx="1066149" cy="899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redis」的圖片搜尋結果" id="628" name="Google Shape;62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9991" y="3996807"/>
            <a:ext cx="1105953" cy="93359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7"/>
          <p:cNvSpPr/>
          <p:nvPr/>
        </p:nvSpPr>
        <p:spPr>
          <a:xfrm>
            <a:off x="467544" y="1580279"/>
            <a:ext cx="1404300" cy="864000"/>
          </a:xfrm>
          <a:prstGeom prst="ellipse">
            <a:avLst/>
          </a:prstGeom>
          <a:gradFill>
            <a:gsLst>
              <a:gs pos="0">
                <a:srgbClr val="A5C26F"/>
              </a:gs>
              <a:gs pos="50000">
                <a:srgbClr val="9CBF53"/>
              </a:gs>
              <a:gs pos="100000">
                <a:srgbClr val="8BAD45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87"/>
          <p:cNvSpPr/>
          <p:nvPr/>
        </p:nvSpPr>
        <p:spPr>
          <a:xfrm>
            <a:off x="3815916" y="2729010"/>
            <a:ext cx="1921200" cy="864000"/>
          </a:xfrm>
          <a:prstGeom prst="ellipse">
            <a:avLst/>
          </a:prstGeom>
          <a:gradFill>
            <a:gsLst>
              <a:gs pos="0">
                <a:srgbClr val="A5C26F"/>
              </a:gs>
              <a:gs pos="50000">
                <a:srgbClr val="9CBF53"/>
              </a:gs>
              <a:gs pos="100000">
                <a:srgbClr val="8BAD45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redis-master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87"/>
          <p:cNvSpPr/>
          <p:nvPr/>
        </p:nvSpPr>
        <p:spPr>
          <a:xfrm>
            <a:off x="6460889" y="2717737"/>
            <a:ext cx="1675500" cy="864000"/>
          </a:xfrm>
          <a:prstGeom prst="ellipse">
            <a:avLst/>
          </a:prstGeom>
          <a:gradFill>
            <a:gsLst>
              <a:gs pos="0">
                <a:srgbClr val="A5C26F"/>
              </a:gs>
              <a:gs pos="50000">
                <a:srgbClr val="9CBF53"/>
              </a:gs>
              <a:gs pos="100000">
                <a:srgbClr val="8BAD45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redis-slave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「user」的圖片搜尋結果" id="632" name="Google Shape;632;p87"/>
          <p:cNvSpPr/>
          <p:nvPr/>
        </p:nvSpPr>
        <p:spPr>
          <a:xfrm>
            <a:off x="116681" y="-1083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「user」的圖片搜尋結果" id="633" name="Google Shape;633;p87"/>
          <p:cNvSpPr/>
          <p:nvPr/>
        </p:nvSpPr>
        <p:spPr>
          <a:xfrm>
            <a:off x="230981" y="5953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4" name="Google Shape;634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0761" y="3605729"/>
            <a:ext cx="917722" cy="917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87"/>
          <p:cNvCxnSpPr/>
          <p:nvPr/>
        </p:nvCxnSpPr>
        <p:spPr>
          <a:xfrm rot="10800000">
            <a:off x="1156830" y="2517715"/>
            <a:ext cx="0" cy="991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6" name="Google Shape;636;p87"/>
          <p:cNvCxnSpPr>
            <a:stCxn id="629" idx="6"/>
            <a:endCxn id="624" idx="1"/>
          </p:cNvCxnSpPr>
          <p:nvPr/>
        </p:nvCxnSpPr>
        <p:spPr>
          <a:xfrm flipH="1" rot="10800000">
            <a:off x="1871844" y="1904279"/>
            <a:ext cx="284700" cy="108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7" name="Google Shape;637;p87"/>
          <p:cNvCxnSpPr>
            <a:endCxn id="630" idx="0"/>
          </p:cNvCxnSpPr>
          <p:nvPr/>
        </p:nvCxnSpPr>
        <p:spPr>
          <a:xfrm>
            <a:off x="4386816" y="1915710"/>
            <a:ext cx="389700" cy="81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8" name="Google Shape;638;p87"/>
          <p:cNvCxnSpPr/>
          <p:nvPr/>
        </p:nvCxnSpPr>
        <p:spPr>
          <a:xfrm>
            <a:off x="4517994" y="1898734"/>
            <a:ext cx="2538300" cy="819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9" name="Google Shape;639;p87"/>
          <p:cNvCxnSpPr>
            <a:stCxn id="630" idx="4"/>
            <a:endCxn id="623" idx="0"/>
          </p:cNvCxnSpPr>
          <p:nvPr/>
        </p:nvCxnSpPr>
        <p:spPr>
          <a:xfrm>
            <a:off x="4776516" y="3593010"/>
            <a:ext cx="51600" cy="220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0" name="Google Shape;640;p87"/>
          <p:cNvCxnSpPr>
            <a:stCxn id="631" idx="4"/>
            <a:endCxn id="622" idx="0"/>
          </p:cNvCxnSpPr>
          <p:nvPr/>
        </p:nvCxnSpPr>
        <p:spPr>
          <a:xfrm flipH="1">
            <a:off x="7133639" y="3581737"/>
            <a:ext cx="165000" cy="238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41" name="Google Shape;641;p87"/>
          <p:cNvSpPr/>
          <p:nvPr/>
        </p:nvSpPr>
        <p:spPr>
          <a:xfrm>
            <a:off x="5802587" y="3045030"/>
            <a:ext cx="594000" cy="231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7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8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From Docker to Kubernetes</a:t>
            </a:r>
            <a:endParaRPr/>
          </a:p>
        </p:txBody>
      </p:sp>
      <p:sp>
        <p:nvSpPr>
          <p:cNvPr id="648" name="Google Shape;648;p88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1" lang="zh-TW"/>
              <a:t>Docker</a:t>
            </a:r>
            <a:r>
              <a:rPr lang="zh-TW"/>
              <a:t> vs </a:t>
            </a:r>
            <a:r>
              <a:rPr b="1" lang="zh-TW"/>
              <a:t>Kubernetes</a:t>
            </a:r>
            <a:r>
              <a:rPr lang="zh-TW"/>
              <a:t> = </a:t>
            </a:r>
            <a:r>
              <a:rPr b="1" lang="zh-TW"/>
              <a:t>Apple</a:t>
            </a:r>
            <a:r>
              <a:rPr lang="zh-TW"/>
              <a:t> vs </a:t>
            </a:r>
            <a:r>
              <a:rPr b="1" lang="zh-TW"/>
              <a:t>Apple Pie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/>
              <a:t>Application </a:t>
            </a:r>
            <a:r>
              <a:rPr b="1" lang="zh-TW"/>
              <a:t>Encapsulation</a:t>
            </a:r>
            <a:r>
              <a:rPr lang="zh-TW"/>
              <a:t> to</a:t>
            </a:r>
            <a:r>
              <a:rPr b="1" lang="zh-TW"/>
              <a:t> Container </a:t>
            </a:r>
            <a:r>
              <a:rPr b="1" lang="zh-TW"/>
              <a:t>Orchestration</a:t>
            </a:r>
            <a:r>
              <a:rPr lang="zh-TW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Replace Docker with Kubernetes?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The best learning resource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https://kubernetes.io/docs/home/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93" name="Google Shape;193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88" y="98716"/>
            <a:ext cx="8477700" cy="48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8572500" y="4964909"/>
            <a:ext cx="571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5" name="Google Shape;195;p34"/>
          <p:cNvSpPr txBox="1"/>
          <p:nvPr/>
        </p:nvSpPr>
        <p:spPr>
          <a:xfrm>
            <a:off x="7606425" y="4849175"/>
            <a:ext cx="1486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4"/>
              </a:rPr>
              <a:t>https://www.docker.com</a:t>
            </a:r>
            <a:endParaRPr sz="9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1" name="Google Shape;201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928" y="129671"/>
            <a:ext cx="8567100" cy="48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/>
          <p:nvPr>
            <p:ph idx="12" type="sldNum"/>
          </p:nvPr>
        </p:nvSpPr>
        <p:spPr>
          <a:xfrm>
            <a:off x="8572500" y="4964909"/>
            <a:ext cx="571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3" name="Google Shape;203;p35"/>
          <p:cNvSpPr txBox="1"/>
          <p:nvPr/>
        </p:nvSpPr>
        <p:spPr>
          <a:xfrm>
            <a:off x="7606425" y="4779100"/>
            <a:ext cx="14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 u="sng">
                <a:solidFill>
                  <a:schemeClr val="hlink"/>
                </a:solidFill>
                <a:highlight>
                  <a:srgbClr val="FCFCFC"/>
                </a:highlight>
                <a:hlinkClick r:id="rId4"/>
              </a:rPr>
              <a:t>https://www.docker.com</a:t>
            </a:r>
            <a:endParaRPr sz="95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33333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9" name="Google Shape;209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90" y="1"/>
            <a:ext cx="8573700" cy="48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>
            <p:ph idx="12" type="sldNum"/>
          </p:nvPr>
        </p:nvSpPr>
        <p:spPr>
          <a:xfrm>
            <a:off x="8572500" y="4964909"/>
            <a:ext cx="571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1" name="Google Shape;211;p36"/>
          <p:cNvSpPr txBox="1"/>
          <p:nvPr/>
        </p:nvSpPr>
        <p:spPr>
          <a:xfrm>
            <a:off x="7606425" y="4779100"/>
            <a:ext cx="14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 u="sng">
                <a:solidFill>
                  <a:schemeClr val="hlink"/>
                </a:solidFill>
                <a:highlight>
                  <a:srgbClr val="FCFCFC"/>
                </a:highlight>
                <a:hlinkClick r:id="rId4"/>
              </a:rPr>
              <a:t>https://www.docker.com</a:t>
            </a:r>
            <a:endParaRPr sz="95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33333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DOfficeLightV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